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6" r:id="rId2"/>
    <p:sldId id="257" r:id="rId3"/>
    <p:sldId id="320" r:id="rId4"/>
    <p:sldId id="258" r:id="rId5"/>
    <p:sldId id="260" r:id="rId6"/>
    <p:sldId id="267" r:id="rId7"/>
    <p:sldId id="268" r:id="rId8"/>
    <p:sldId id="269" r:id="rId9"/>
    <p:sldId id="321" r:id="rId10"/>
    <p:sldId id="272" r:id="rId11"/>
    <p:sldId id="273" r:id="rId12"/>
    <p:sldId id="274" r:id="rId13"/>
    <p:sldId id="275" r:id="rId14"/>
    <p:sldId id="276" r:id="rId15"/>
    <p:sldId id="277" r:id="rId16"/>
    <p:sldId id="278" r:id="rId17"/>
    <p:sldId id="311" r:id="rId18"/>
    <p:sldId id="322" r:id="rId19"/>
    <p:sldId id="303" r:id="rId20"/>
    <p:sldId id="304" r:id="rId21"/>
    <p:sldId id="305" r:id="rId22"/>
    <p:sldId id="306" r:id="rId23"/>
    <p:sldId id="307" r:id="rId24"/>
    <p:sldId id="308" r:id="rId25"/>
    <p:sldId id="309" r:id="rId26"/>
    <p:sldId id="310" r:id="rId27"/>
    <p:sldId id="289" r:id="rId28"/>
    <p:sldId id="280" r:id="rId29"/>
    <p:sldId id="281" r:id="rId30"/>
    <p:sldId id="282" r:id="rId31"/>
    <p:sldId id="283" r:id="rId32"/>
    <p:sldId id="284" r:id="rId33"/>
    <p:sldId id="285" r:id="rId34"/>
    <p:sldId id="286" r:id="rId35"/>
    <p:sldId id="287" r:id="rId36"/>
    <p:sldId id="288" r:id="rId37"/>
    <p:sldId id="290" r:id="rId38"/>
    <p:sldId id="298" r:id="rId39"/>
    <p:sldId id="299" r:id="rId40"/>
    <p:sldId id="300" r:id="rId41"/>
    <p:sldId id="301" r:id="rId42"/>
    <p:sldId id="291" r:id="rId43"/>
    <p:sldId id="292" r:id="rId44"/>
    <p:sldId id="293" r:id="rId45"/>
    <p:sldId id="294" r:id="rId46"/>
    <p:sldId id="295" r:id="rId47"/>
    <p:sldId id="296" r:id="rId48"/>
    <p:sldId id="297" r:id="rId49"/>
    <p:sldId id="312" r:id="rId50"/>
    <p:sldId id="313" r:id="rId51"/>
    <p:sldId id="323" r:id="rId52"/>
    <p:sldId id="315" r:id="rId53"/>
    <p:sldId id="316" r:id="rId54"/>
    <p:sldId id="317" r:id="rId55"/>
    <p:sldId id="318" r:id="rId56"/>
    <p:sldId id="31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4" autoAdjust="0"/>
  </p:normalViewPr>
  <p:slideViewPr>
    <p:cSldViewPr snapToGrid="0" snapToObjects="1">
      <p:cViewPr varScale="1">
        <p:scale>
          <a:sx n="58" d="100"/>
          <a:sy n="58" d="100"/>
        </p:scale>
        <p:origin x="174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F79658-12A7-41EA-9BB7-71D87D709634}" type="datetimeFigureOut">
              <a:rPr lang="en-US" smtClean="0"/>
              <a:t>9/18/2016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0D394F-1CAE-47CD-A60C-2B704212FA75}" type="slidenum">
              <a:rPr lang="en-US" smtClean="0"/>
              <a:t>‹#›</a:t>
            </a:fld>
            <a:endParaRPr lang="en-US"/>
          </a:p>
        </p:txBody>
      </p:sp>
    </p:spTree>
    <p:extLst>
      <p:ext uri="{BB962C8B-B14F-4D97-AF65-F5344CB8AC3E}">
        <p14:creationId xmlns:p14="http://schemas.microsoft.com/office/powerpoint/2010/main" val="1643777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psychological is simultaneously biological</a:t>
            </a:r>
            <a:endParaRPr lang="en-US" dirty="0"/>
          </a:p>
        </p:txBody>
      </p:sp>
      <p:sp>
        <p:nvSpPr>
          <p:cNvPr id="4" name="Slide Number Placeholder 3"/>
          <p:cNvSpPr>
            <a:spLocks noGrp="1"/>
          </p:cNvSpPr>
          <p:nvPr>
            <p:ph type="sldNum" sz="quarter" idx="10"/>
          </p:nvPr>
        </p:nvSpPr>
        <p:spPr/>
        <p:txBody>
          <a:bodyPr/>
          <a:lstStyle/>
          <a:p>
            <a:fld id="{320D394F-1CAE-47CD-A60C-2B704212FA75}" type="slidenum">
              <a:rPr lang="en-US" smtClean="0"/>
              <a:t>2</a:t>
            </a:fld>
            <a:endParaRPr lang="en-US" dirty="0"/>
          </a:p>
        </p:txBody>
      </p:sp>
    </p:spTree>
    <p:extLst>
      <p:ext uri="{BB962C8B-B14F-4D97-AF65-F5344CB8AC3E}">
        <p14:creationId xmlns:p14="http://schemas.microsoft.com/office/powerpoint/2010/main" val="3267426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Click to show each stage in the path.</a:t>
            </a:r>
          </a:p>
          <a:p>
            <a:pPr eaLnBrk="1" hangingPunct="1">
              <a:spcBef>
                <a:spcPct val="0"/>
              </a:spcBef>
            </a:pPr>
            <a:r>
              <a:rPr lang="en-US" dirty="0">
                <a:latin typeface="Calibri" charset="0"/>
                <a:ea typeface="ＭＳ Ｐゴシック" charset="0"/>
              </a:rPr>
              <a:t>If signals only have one level of intensity, then why does a punch hurt more than a tap?  Because in the case of the punch, more neurons are firing</a:t>
            </a:r>
            <a:r>
              <a:rPr lang="en-US" dirty="0" smtClean="0">
                <a:latin typeface="Calibri" charset="0"/>
                <a:ea typeface="ＭＳ Ｐゴシック" charset="0"/>
              </a:rPr>
              <a:t>. </a:t>
            </a:r>
          </a:p>
          <a:p>
            <a:pPr eaLnBrk="1" hangingPunct="1">
              <a:spcBef>
                <a:spcPct val="0"/>
              </a:spcBef>
            </a:pPr>
            <a:endParaRPr lang="en-US" dirty="0" smtClean="0">
              <a:latin typeface="Calibri" charset="0"/>
              <a:ea typeface="ＭＳ Ｐゴシック" charset="0"/>
            </a:endParaRPr>
          </a:p>
          <a:p>
            <a:pPr eaLnBrk="1" hangingPunct="1">
              <a:spcBef>
                <a:spcPct val="0"/>
              </a:spcBef>
            </a:pPr>
            <a:r>
              <a:rPr lang="en-US" dirty="0" smtClean="0">
                <a:latin typeface="Calibri" charset="0"/>
                <a:ea typeface="ＭＳ Ｐゴシック" charset="0"/>
              </a:rPr>
              <a:t>Increasing</a:t>
            </a:r>
            <a:r>
              <a:rPr lang="en-US" baseline="0" dirty="0" smtClean="0">
                <a:latin typeface="Calibri" charset="0"/>
                <a:ea typeface="ＭＳ Ｐゴシック" charset="0"/>
              </a:rPr>
              <a:t> the level of stimulation will not increase an action potential’s intensity; more neurons fire with a more intense stimulus, and fire more often. Action potential’s strength or speed does not change </a:t>
            </a:r>
          </a:p>
          <a:p>
            <a:pPr eaLnBrk="1" hangingPunct="1">
              <a:spcBef>
                <a:spcPct val="0"/>
              </a:spcBef>
            </a:pPr>
            <a:endParaRPr lang="en-US" baseline="0" dirty="0" smtClean="0">
              <a:latin typeface="Calibri" charset="0"/>
              <a:ea typeface="ＭＳ Ｐゴシック" charset="0"/>
            </a:endParaRPr>
          </a:p>
          <a:p>
            <a:pPr eaLnBrk="1" hangingPunct="1">
              <a:spcBef>
                <a:spcPct val="0"/>
              </a:spcBef>
            </a:pPr>
            <a:r>
              <a:rPr lang="en-US" baseline="0" dirty="0" smtClean="0">
                <a:latin typeface="Calibri" charset="0"/>
                <a:ea typeface="ＭＳ Ｐゴシック" charset="0"/>
              </a:rPr>
              <a:t>Neurotransmitters – chemical messengers. Next slide</a:t>
            </a: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DC07278B-C339-0140-A38F-5A7953C5963F}" type="slidenum">
              <a:rPr lang="en-US">
                <a:cs typeface="Arial" charset="0"/>
              </a:rPr>
              <a:pPr/>
              <a:t>12</a:t>
            </a:fld>
            <a:endParaRPr lang="en-US">
              <a:cs typeface="Arial" charset="0"/>
            </a:endParaRPr>
          </a:p>
        </p:txBody>
      </p:sp>
    </p:spTree>
    <p:extLst>
      <p:ext uri="{BB962C8B-B14F-4D97-AF65-F5344CB8AC3E}">
        <p14:creationId xmlns:p14="http://schemas.microsoft.com/office/powerpoint/2010/main" val="261329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endParaRP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6888F8E1-5187-7448-8BBD-E5A13062C6DC}" type="slidenum">
              <a:rPr lang="en-US">
                <a:cs typeface="Arial" charset="0"/>
              </a:rPr>
              <a:pPr/>
              <a:t>13</a:t>
            </a:fld>
            <a:endParaRPr lang="en-US">
              <a:cs typeface="Arial" charset="0"/>
            </a:endParaRPr>
          </a:p>
        </p:txBody>
      </p:sp>
    </p:spTree>
    <p:extLst>
      <p:ext uri="{BB962C8B-B14F-4D97-AF65-F5344CB8AC3E}">
        <p14:creationId xmlns:p14="http://schemas.microsoft.com/office/powerpoint/2010/main" val="162320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ea typeface="ＭＳ Ｐゴシック" charset="0"/>
              </a:rPr>
              <a:t>No animation.</a:t>
            </a:r>
          </a:p>
          <a:p>
            <a:pPr eaLnBrk="1" hangingPunct="1">
              <a:spcBef>
                <a:spcPct val="0"/>
              </a:spcBef>
            </a:pPr>
            <a:r>
              <a:rPr lang="en-US">
                <a:latin typeface="Calibri" charset="0"/>
                <a:ea typeface="ＭＳ Ｐゴシック" charset="0"/>
              </a:rPr>
              <a:t>Neurotransmitters are released from the sending neuron and stimulate receptor sites on the receiving neuron. These are the signals telling the receiving cell whether or not to fire the next action potential.</a:t>
            </a: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C936D0F9-4FF2-D242-8775-4FDC1F9C9D3D}" type="slidenum">
              <a:rPr lang="en-US">
                <a:cs typeface="Arial" charset="0"/>
              </a:rPr>
              <a:pPr/>
              <a:t>14</a:t>
            </a:fld>
            <a:endParaRPr lang="en-US">
              <a:cs typeface="Arial" charset="0"/>
            </a:endParaRPr>
          </a:p>
        </p:txBody>
      </p:sp>
    </p:spTree>
    <p:extLst>
      <p:ext uri="{BB962C8B-B14F-4D97-AF65-F5344CB8AC3E}">
        <p14:creationId xmlns:p14="http://schemas.microsoft.com/office/powerpoint/2010/main" val="1279184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ea typeface="ＭＳ Ｐゴシック" charset="0"/>
              </a:rPr>
              <a:t>No animation.</a:t>
            </a:r>
          </a:p>
          <a:p>
            <a:pPr eaLnBrk="1" hangingPunct="1">
              <a:spcBef>
                <a:spcPct val="0"/>
              </a:spcBef>
            </a:pPr>
            <a:r>
              <a:rPr lang="en-US">
                <a:latin typeface="Calibri" charset="0"/>
                <a:ea typeface="ＭＳ Ｐゴシック" charset="0"/>
              </a:rPr>
              <a:t>Reuptake ends the transmission of the signal.</a:t>
            </a:r>
          </a:p>
          <a:p>
            <a:pPr eaLnBrk="1" hangingPunct="1">
              <a:spcBef>
                <a:spcPct val="0"/>
              </a:spcBef>
            </a:pPr>
            <a:r>
              <a:rPr lang="en-US">
                <a:latin typeface="Calibri" charset="0"/>
                <a:ea typeface="ＭＳ Ｐゴシック" charset="0"/>
              </a:rPr>
              <a:t>Medications which inhibit this reuptake process help ensure that the signal gets transmitted.  SSRIs help reduce depression by increasing serotonin levels at the synapse this way, and most ADHD medications such as Ritalin work by blocking the transport of dopamine back into the sending neuron.</a:t>
            </a: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AA1D3C11-8CD8-3446-A95D-F44B362DAD6C}" type="slidenum">
              <a:rPr lang="en-US">
                <a:cs typeface="Arial" charset="0"/>
              </a:rPr>
              <a:pPr/>
              <a:t>15</a:t>
            </a:fld>
            <a:endParaRPr lang="en-US">
              <a:cs typeface="Arial" charset="0"/>
            </a:endParaRPr>
          </a:p>
        </p:txBody>
      </p:sp>
    </p:spTree>
    <p:extLst>
      <p:ext uri="{BB962C8B-B14F-4D97-AF65-F5344CB8AC3E}">
        <p14:creationId xmlns:p14="http://schemas.microsoft.com/office/powerpoint/2010/main" val="1674269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endParaRP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AD0AC589-5B69-C640-8BB0-8C56AEFD77BA}" type="slidenum">
              <a:rPr lang="en-US">
                <a:cs typeface="Arial" charset="0"/>
              </a:rPr>
              <a:pPr/>
              <a:t>16</a:t>
            </a:fld>
            <a:endParaRPr lang="en-US">
              <a:cs typeface="Arial" charset="0"/>
            </a:endParaRPr>
          </a:p>
        </p:txBody>
      </p:sp>
    </p:spTree>
    <p:extLst>
      <p:ext uri="{BB962C8B-B14F-4D97-AF65-F5344CB8AC3E}">
        <p14:creationId xmlns:p14="http://schemas.microsoft.com/office/powerpoint/2010/main" val="410845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26253B-DF11-C149-B940-BE8F917EE387}" type="slidenum">
              <a:rPr lang="en-US" smtClean="0"/>
              <a:t>17</a:t>
            </a:fld>
            <a:endParaRPr lang="en-US"/>
          </a:p>
        </p:txBody>
      </p:sp>
    </p:spTree>
    <p:extLst>
      <p:ext uri="{BB962C8B-B14F-4D97-AF65-F5344CB8AC3E}">
        <p14:creationId xmlns:p14="http://schemas.microsoft.com/office/powerpoint/2010/main" val="3861303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0D394F-1CAE-47CD-A60C-2B704212FA75}" type="slidenum">
              <a:rPr lang="en-US" smtClean="0"/>
              <a:t>18</a:t>
            </a:fld>
            <a:endParaRPr lang="en-US"/>
          </a:p>
        </p:txBody>
      </p:sp>
    </p:spTree>
    <p:extLst>
      <p:ext uri="{BB962C8B-B14F-4D97-AF65-F5344CB8AC3E}">
        <p14:creationId xmlns:p14="http://schemas.microsoft.com/office/powerpoint/2010/main" val="3614336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GABA agonist </a:t>
            </a:r>
          </a:p>
        </p:txBody>
      </p:sp>
      <p:sp>
        <p:nvSpPr>
          <p:cNvPr id="4" name="Slide Number Placeholder 3"/>
          <p:cNvSpPr>
            <a:spLocks noGrp="1"/>
          </p:cNvSpPr>
          <p:nvPr>
            <p:ph type="sldNum" sz="quarter" idx="10"/>
          </p:nvPr>
        </p:nvSpPr>
        <p:spPr/>
        <p:txBody>
          <a:bodyPr/>
          <a:lstStyle/>
          <a:p>
            <a:fld id="{3D613A9B-3D6C-0E42-B7A8-BEB2327B1428}" type="slidenum">
              <a:rPr lang="en-US" smtClean="0"/>
              <a:t>25</a:t>
            </a:fld>
            <a:endParaRPr lang="en-US" dirty="0"/>
          </a:p>
        </p:txBody>
      </p:sp>
    </p:spTree>
    <p:extLst>
      <p:ext uri="{BB962C8B-B14F-4D97-AF65-F5344CB8AC3E}">
        <p14:creationId xmlns:p14="http://schemas.microsoft.com/office/powerpoint/2010/main" val="120153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26253B-DF11-C149-B940-BE8F917EE387}" type="slidenum">
              <a:rPr lang="en-US" smtClean="0"/>
              <a:t>27</a:t>
            </a:fld>
            <a:endParaRPr lang="en-US" dirty="0"/>
          </a:p>
        </p:txBody>
      </p:sp>
    </p:spTree>
    <p:extLst>
      <p:ext uri="{BB962C8B-B14F-4D97-AF65-F5344CB8AC3E}">
        <p14:creationId xmlns:p14="http://schemas.microsoft.com/office/powerpoint/2010/main" val="3861303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Click to reveal second bullet.</a:t>
            </a: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The brain’s innermost region begins where the spinal cord enters the skull.  Christopher Reeve (1952-2004; an image of him here might work well), an actor in Superman movies and </a:t>
            </a:r>
            <a:r>
              <a:rPr lang="en-US" dirty="0" err="1">
                <a:latin typeface="Calibri" charset="0"/>
                <a:ea typeface="ＭＳ Ｐゴシック" charset="0"/>
              </a:rPr>
              <a:t>Smallville</a:t>
            </a:r>
            <a:r>
              <a:rPr lang="en-US" dirty="0">
                <a:latin typeface="Calibri" charset="0"/>
                <a:ea typeface="ＭＳ Ｐゴシック" charset="0"/>
              </a:rPr>
              <a:t>, couldn’t breathe on his own after a horse riding accident broke his spine at the level of the medulla. </a:t>
            </a:r>
          </a:p>
          <a:p>
            <a:pPr eaLnBrk="1" hangingPunct="1">
              <a:spcBef>
                <a:spcPct val="0"/>
              </a:spcBef>
            </a:pPr>
            <a:endParaRPr lang="en-US" dirty="0">
              <a:latin typeface="Calibri" charset="0"/>
              <a:ea typeface="ＭＳ Ｐゴシック" charset="0"/>
            </a:endParaRPr>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A4AF6659-4F89-9547-B852-6597E420BD22}" type="slidenum">
              <a:rPr lang="en-US">
                <a:cs typeface="Arial" charset="0"/>
              </a:rPr>
              <a:pPr/>
              <a:t>28</a:t>
            </a:fld>
            <a:endParaRPr lang="en-US">
              <a:cs typeface="Arial" charset="0"/>
            </a:endParaRPr>
          </a:p>
        </p:txBody>
      </p:sp>
    </p:spTree>
    <p:extLst>
      <p:ext uri="{BB962C8B-B14F-4D97-AF65-F5344CB8AC3E}">
        <p14:creationId xmlns:p14="http://schemas.microsoft.com/office/powerpoint/2010/main" val="232103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b="0" dirty="0" smtClean="0"/>
          </a:p>
        </p:txBody>
      </p:sp>
      <p:sp>
        <p:nvSpPr>
          <p:cNvPr id="3891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6FF7B18-7A20-4535-9955-02422346F882}" type="slidenum">
              <a:rPr lang="en-US" smtClean="0"/>
              <a:pPr fontAlgn="base">
                <a:spcBef>
                  <a:spcPct val="0"/>
                </a:spcBef>
                <a:spcAft>
                  <a:spcPct val="0"/>
                </a:spcAft>
                <a:defRPr/>
              </a:pPr>
              <a:t>3</a:t>
            </a:fld>
            <a:endParaRPr lang="en-US" dirty="0" smtClean="0"/>
          </a:p>
        </p:txBody>
      </p:sp>
    </p:spTree>
    <p:extLst>
      <p:ext uri="{BB962C8B-B14F-4D97-AF65-F5344CB8AC3E}">
        <p14:creationId xmlns:p14="http://schemas.microsoft.com/office/powerpoint/2010/main" val="4001006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Click to reveal bullets.</a:t>
            </a:r>
          </a:p>
          <a:p>
            <a:pPr eaLnBrk="1" hangingPunct="1">
              <a:spcBef>
                <a:spcPct val="0"/>
              </a:spcBef>
            </a:pPr>
            <a:r>
              <a:rPr lang="en-US" dirty="0">
                <a:latin typeface="Calibri" charset="0"/>
                <a:ea typeface="ＭＳ Ｐゴシック" charset="0"/>
              </a:rPr>
              <a:t>The book says “switchboard,” but perhaps it’s time to upgrade the term to “router.”</a:t>
            </a:r>
          </a:p>
          <a:p>
            <a:pPr eaLnBrk="1" hangingPunct="1">
              <a:spcBef>
                <a:spcPct val="0"/>
              </a:spcBef>
            </a:pPr>
            <a:r>
              <a:rPr lang="en-US" dirty="0">
                <a:latin typeface="Calibri" charset="0"/>
                <a:ea typeface="ＭＳ Ｐゴシック" charset="0"/>
              </a:rPr>
              <a:t>Damage to the thalamus can cause blindness and other loss of the senses, even if the sensory organ is fine.</a:t>
            </a:r>
          </a:p>
          <a:p>
            <a:pPr eaLnBrk="1" hangingPunct="1">
              <a:spcBef>
                <a:spcPct val="0"/>
              </a:spcBef>
            </a:pPr>
            <a:r>
              <a:rPr lang="en-US" dirty="0">
                <a:latin typeface="Calibri" charset="0"/>
                <a:ea typeface="ＭＳ Ｐゴシック" charset="0"/>
              </a:rPr>
              <a:t>However, damage to the thalamus could not hurt your sense of smell, which bypasses the thalamus and goes straight to the olfactory bulb in the brain.</a:t>
            </a:r>
            <a:endParaRPr lang="en-US" sz="1100"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61A59C72-2C3C-C040-BC0B-715C06E644EA}" type="slidenum">
              <a:rPr lang="en-US">
                <a:cs typeface="Arial" charset="0"/>
              </a:rPr>
              <a:pPr/>
              <a:t>29</a:t>
            </a:fld>
            <a:endParaRPr lang="en-US">
              <a:cs typeface="Arial" charset="0"/>
            </a:endParaRPr>
          </a:p>
        </p:txBody>
      </p:sp>
    </p:spTree>
    <p:extLst>
      <p:ext uri="{BB962C8B-B14F-4D97-AF65-F5344CB8AC3E}">
        <p14:creationId xmlns:p14="http://schemas.microsoft.com/office/powerpoint/2010/main" val="1811703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Click to reveal bullets.</a:t>
            </a:r>
          </a:p>
          <a:p>
            <a:pPr eaLnBrk="1" hangingPunct="1">
              <a:spcBef>
                <a:spcPct val="0"/>
              </a:spcBef>
            </a:pPr>
            <a:r>
              <a:rPr lang="en-US" dirty="0">
                <a:latin typeface="Calibri" charset="0"/>
                <a:ea typeface="ＭＳ Ｐゴシック" charset="0"/>
              </a:rPr>
              <a:t>Additional information/lecture material:</a:t>
            </a:r>
          </a:p>
          <a:p>
            <a:pPr eaLnBrk="1" hangingPunct="1">
              <a:spcBef>
                <a:spcPct val="0"/>
              </a:spcBef>
            </a:pPr>
            <a:r>
              <a:rPr lang="en-US" dirty="0">
                <a:latin typeface="Calibri" charset="0"/>
                <a:ea typeface="ＭＳ Ｐゴシック" charset="0"/>
              </a:rPr>
              <a:t>The structure of the reticular formation: this network of neurons branches from the spinal cord up into the thalamus.  I have added two lines to the picture to indicate this.</a:t>
            </a:r>
          </a:p>
          <a:p>
            <a:pPr eaLnBrk="1" hangingPunct="1">
              <a:spcBef>
                <a:spcPct val="0"/>
              </a:spcBef>
            </a:pPr>
            <a:r>
              <a:rPr lang="en-US" dirty="0">
                <a:latin typeface="Calibri" charset="0"/>
                <a:ea typeface="ＭＳ Ｐゴシック" charset="0"/>
              </a:rPr>
              <a:t>How do we know about arousal? In the cat experiments, researchers stimulated the reticular formation in order to make a sleeping cat pop awake. Similarly, cutting the reticular formation made a cat lapse into a permanent coma.</a:t>
            </a:r>
          </a:p>
          <a:p>
            <a:pPr eaLnBrk="1" hangingPunct="1">
              <a:spcBef>
                <a:spcPct val="0"/>
              </a:spcBef>
            </a:pPr>
            <a:r>
              <a:rPr lang="en-US" dirty="0">
                <a:latin typeface="Calibri" charset="0"/>
                <a:ea typeface="ＭＳ Ｐゴシック" charset="0"/>
              </a:rPr>
              <a:t>About the filtering: it could be said that the reticular formation controls selective awareness; it ‘selects’ which incoming information to send to other brain areas.  This enables us to follow a conversation in a crowd, i.e. to select a “signal” out of sensory “noise.”</a:t>
            </a:r>
          </a:p>
          <a:p>
            <a:pPr eaLnBrk="1" hangingPunct="1">
              <a:spcBef>
                <a:spcPct val="0"/>
              </a:spcBef>
            </a:pPr>
            <a:endParaRPr lang="en-US" dirty="0">
              <a:latin typeface="Calibri" charset="0"/>
              <a:ea typeface="ＭＳ Ｐゴシック" charset="0"/>
            </a:endParaRPr>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7D335917-F0D8-8248-95B2-FB455674DFAC}" type="slidenum">
              <a:rPr lang="en-US">
                <a:cs typeface="Arial" charset="0"/>
              </a:rPr>
              <a:pPr/>
              <a:t>30</a:t>
            </a:fld>
            <a:endParaRPr lang="en-US">
              <a:cs typeface="Arial" charset="0"/>
            </a:endParaRPr>
          </a:p>
        </p:txBody>
      </p:sp>
    </p:spTree>
    <p:extLst>
      <p:ext uri="{BB962C8B-B14F-4D97-AF65-F5344CB8AC3E}">
        <p14:creationId xmlns:p14="http://schemas.microsoft.com/office/powerpoint/2010/main" val="613372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Click to reveal bullets.</a:t>
            </a:r>
          </a:p>
          <a:p>
            <a:pPr eaLnBrk="1" hangingPunct="1">
              <a:spcBef>
                <a:spcPct val="0"/>
              </a:spcBef>
            </a:pPr>
            <a:r>
              <a:rPr lang="en-US" dirty="0">
                <a:latin typeface="Calibri" charset="0"/>
                <a:ea typeface="ＭＳ Ｐゴシック" charset="0"/>
              </a:rPr>
              <a:t>The cerebellum is located in two parts, behind the pons and below the back of the brain.</a:t>
            </a:r>
          </a:p>
          <a:p>
            <a:pPr eaLnBrk="1" hangingPunct="1">
              <a:spcBef>
                <a:spcPct val="0"/>
              </a:spcBef>
            </a:pPr>
            <a:r>
              <a:rPr lang="en-US" dirty="0">
                <a:latin typeface="Calibri" charset="0"/>
                <a:ea typeface="ＭＳ Ｐゴシック" charset="0"/>
              </a:rPr>
              <a:t>The cerebellum also is the area where implicit memories and conditioning are stored.  It also helps us judge time, modulate emotions, and integrate multiple sources of sensory input</a:t>
            </a:r>
            <a:r>
              <a:rPr lang="en-US" dirty="0" smtClean="0">
                <a:latin typeface="Calibri" charset="0"/>
                <a:ea typeface="ＭＳ Ｐゴシック" charset="0"/>
              </a:rPr>
              <a:t>.</a:t>
            </a:r>
          </a:p>
          <a:p>
            <a:pPr eaLnBrk="1" hangingPunct="1">
              <a:spcBef>
                <a:spcPct val="0"/>
              </a:spcBef>
            </a:pPr>
            <a:r>
              <a:rPr lang="en-US" dirty="0" smtClean="0">
                <a:latin typeface="Calibri" charset="0"/>
                <a:ea typeface="ＭＳ Ｐゴシック" charset="0"/>
              </a:rPr>
              <a:t>Implicit memory</a:t>
            </a:r>
          </a:p>
          <a:p>
            <a:pPr eaLnBrk="1" hangingPunct="1">
              <a:spcBef>
                <a:spcPct val="0"/>
              </a:spcBef>
            </a:pPr>
            <a:endParaRPr lang="en-US" dirty="0">
              <a:latin typeface="Calibri" charset="0"/>
              <a:ea typeface="ＭＳ Ｐゴシック" charset="0"/>
            </a:endParaRP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DD9A04AD-DDD6-1245-8E1C-016C8AB27E96}" type="slidenum">
              <a:rPr lang="en-US">
                <a:cs typeface="Arial" charset="0"/>
              </a:rPr>
              <a:pPr/>
              <a:t>31</a:t>
            </a:fld>
            <a:endParaRPr lang="en-US">
              <a:cs typeface="Arial" charset="0"/>
            </a:endParaRPr>
          </a:p>
        </p:txBody>
      </p:sp>
    </p:spTree>
    <p:extLst>
      <p:ext uri="{BB962C8B-B14F-4D97-AF65-F5344CB8AC3E}">
        <p14:creationId xmlns:p14="http://schemas.microsoft.com/office/powerpoint/2010/main" val="4050235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The </a:t>
            </a:r>
            <a:r>
              <a:rPr lang="en-US" dirty="0">
                <a:latin typeface="Calibri" charset="0"/>
                <a:ea typeface="ＭＳ Ｐゴシック" charset="0"/>
              </a:rPr>
              <a:t>limbic system is located on the “border”/limbus between the brainstem and cortex; it is between the least complex and most advanced brain structures and between the cerebral hemispheres.</a:t>
            </a:r>
          </a:p>
          <a:p>
            <a:pPr eaLnBrk="1" hangingPunct="1">
              <a:spcBef>
                <a:spcPct val="0"/>
              </a:spcBef>
            </a:pP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The hippocampus is one of the few places in the brain in which neurogenesis is known to take place.</a:t>
            </a:r>
          </a:p>
          <a:p>
            <a:pPr eaLnBrk="1" hangingPunct="1">
              <a:spcBef>
                <a:spcPct val="0"/>
              </a:spcBef>
            </a:pP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Stimulating different parts of the amygdala triggers different versions of the defensive, self-protective emotions; one part increases aggressive reactions, while another increases fearful withdrawal. Destruction of part of the amygdala can apparently eliminate both emotions.</a:t>
            </a:r>
          </a:p>
          <a:p>
            <a:pPr eaLnBrk="1" hangingPunct="1">
              <a:spcBef>
                <a:spcPct val="0"/>
              </a:spcBef>
            </a:pP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Note:  aggression and fear reactions involve networks across the brain, and these reactions can be stimulated elsewhere.</a:t>
            </a:r>
          </a:p>
          <a:p>
            <a:pPr eaLnBrk="1" hangingPunct="1">
              <a:spcBef>
                <a:spcPct val="0"/>
              </a:spcBef>
            </a:pP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The pituitary gland is in the text image, but I faded and shrank the label because it is not really part of the limbic system; I’ll restore it when talking about the hypothalamus.</a:t>
            </a:r>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6274F3D7-54D7-1F42-9BED-4869F8F2029B}" type="slidenum">
              <a:rPr lang="en-US">
                <a:cs typeface="Arial" charset="0"/>
              </a:rPr>
              <a:pPr/>
              <a:t>32</a:t>
            </a:fld>
            <a:endParaRPr lang="en-US">
              <a:cs typeface="Arial" charset="0"/>
            </a:endParaRPr>
          </a:p>
        </p:txBody>
      </p:sp>
    </p:spTree>
    <p:extLst>
      <p:ext uri="{BB962C8B-B14F-4D97-AF65-F5344CB8AC3E}">
        <p14:creationId xmlns:p14="http://schemas.microsoft.com/office/powerpoint/2010/main" val="1246249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ea typeface="ＭＳ Ｐゴシック" charset="0"/>
              </a:rPr>
              <a:t>Click to reveal bullets.</a:t>
            </a: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195F3F66-0522-FD45-8B74-9EDF719E5BAF}" type="slidenum">
              <a:rPr lang="en-US">
                <a:cs typeface="Arial" charset="0"/>
              </a:rPr>
              <a:pPr/>
              <a:t>33</a:t>
            </a:fld>
            <a:endParaRPr lang="en-US">
              <a:cs typeface="Arial" charset="0"/>
            </a:endParaRPr>
          </a:p>
        </p:txBody>
      </p:sp>
    </p:spTree>
    <p:extLst>
      <p:ext uri="{BB962C8B-B14F-4D97-AF65-F5344CB8AC3E}">
        <p14:creationId xmlns:p14="http://schemas.microsoft.com/office/powerpoint/2010/main" val="3312821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If </a:t>
            </a:r>
            <a:r>
              <a:rPr lang="en-US" dirty="0">
                <a:latin typeface="Calibri" charset="0"/>
                <a:ea typeface="ＭＳ Ｐゴシック" charset="0"/>
              </a:rPr>
              <a:t>you lesion one part of the hypothalamus of a rat, it stops eating; lesion another part and it hardly stops eating.</a:t>
            </a:r>
          </a:p>
          <a:p>
            <a:pPr eaLnBrk="1" hangingPunct="1">
              <a:spcBef>
                <a:spcPct val="0"/>
              </a:spcBef>
            </a:pP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Click to reveal ‘Hypothalamus Reward Center’ riddle. Click again for answer.</a:t>
            </a:r>
          </a:p>
          <a:p>
            <a:pPr eaLnBrk="1" hangingPunct="1">
              <a:spcBef>
                <a:spcPct val="0"/>
              </a:spcBef>
            </a:pPr>
            <a:endParaRPr lang="en-US" dirty="0">
              <a:latin typeface="Calibri" charset="0"/>
              <a:ea typeface="ＭＳ Ｐゴシック" charset="0"/>
            </a:endParaRPr>
          </a:p>
          <a:p>
            <a:pPr eaLnBrk="1" hangingPunct="1">
              <a:spcBef>
                <a:spcPct val="0"/>
              </a:spcBef>
            </a:pPr>
            <a:r>
              <a:rPr lang="en-US" i="1" dirty="0">
                <a:latin typeface="Calibri" charset="0"/>
                <a:ea typeface="ＭＳ Ｐゴシック" charset="0"/>
              </a:rPr>
              <a:t>Instructor:  After addressing the riddle on the slide, but before adding the additional lecture material below, consider  throwing out a question, “So where on this screen is the reward center?.  Is it here, (point to the cage), the place to go to get rewards?  Oh, it’s up here?  (point to the hypothalamus).”  [This is where you could note, as below, that there are other reward centers…]</a:t>
            </a: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r>
              <a:rPr lang="en-US" dirty="0">
                <a:latin typeface="Calibri" charset="0"/>
                <a:ea typeface="ＭＳ Ｐゴシック" charset="0"/>
              </a:rPr>
              <a:t>Additional lecture material:  </a:t>
            </a:r>
          </a:p>
          <a:p>
            <a:pPr eaLnBrk="1" hangingPunct="1">
              <a:spcBef>
                <a:spcPct val="0"/>
              </a:spcBef>
            </a:pPr>
            <a:r>
              <a:rPr lang="en-US" dirty="0">
                <a:latin typeface="Calibri" charset="0"/>
                <a:ea typeface="ＭＳ Ｐゴシック" charset="0"/>
              </a:rPr>
              <a:t>There are other reward centers, including an area near the hypothalamus, the nucleus </a:t>
            </a:r>
            <a:r>
              <a:rPr lang="en-US" dirty="0" err="1">
                <a:latin typeface="Calibri" charset="0"/>
                <a:ea typeface="ＭＳ Ｐゴシック" charset="0"/>
              </a:rPr>
              <a:t>accumbens</a:t>
            </a:r>
            <a:r>
              <a:rPr lang="en-US" dirty="0">
                <a:latin typeface="Calibri" charset="0"/>
                <a:ea typeface="ＭＳ Ｐゴシック" charset="0"/>
              </a:rPr>
              <a:t>.</a:t>
            </a:r>
          </a:p>
          <a:p>
            <a:pPr eaLnBrk="1" hangingPunct="1">
              <a:spcBef>
                <a:spcPct val="0"/>
              </a:spcBef>
            </a:pPr>
            <a:r>
              <a:rPr lang="en-US" dirty="0">
                <a:latin typeface="Calibri" charset="0"/>
                <a:ea typeface="ＭＳ Ｐゴシック" charset="0"/>
              </a:rPr>
              <a:t>Many of these areas rely on dopamine, which may be why people with low dopamine (ADHD) don’t learn well from rewards, and why people who crave dopamine (ADHD, addicts, young teens, and those with </a:t>
            </a:r>
            <a:r>
              <a:rPr lang="en-US" i="1" dirty="0">
                <a:latin typeface="Calibri" charset="0"/>
                <a:ea typeface="ＭＳ Ｐゴシック" charset="0"/>
              </a:rPr>
              <a:t>reward deficiency syndrome</a:t>
            </a:r>
            <a:r>
              <a:rPr lang="en-US" dirty="0">
                <a:latin typeface="Calibri" charset="0"/>
                <a:ea typeface="ＭＳ Ｐゴシック" charset="0"/>
              </a:rPr>
              <a:t>) are reckless in their search for it, maybe even crossing an electrified grid like the rat in the illustration.</a:t>
            </a:r>
          </a:p>
          <a:p>
            <a:pPr eaLnBrk="1" hangingPunct="1">
              <a:spcBef>
                <a:spcPct val="0"/>
              </a:spcBef>
            </a:pPr>
            <a:endParaRPr lang="en-US" dirty="0">
              <a:latin typeface="Calibri" charset="0"/>
              <a:ea typeface="ＭＳ Ｐゴシック" charset="0"/>
            </a:endParaRPr>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8B3E7118-A35F-AC4F-8A18-882C45766C40}" type="slidenum">
              <a:rPr lang="en-US">
                <a:cs typeface="Arial" charset="0"/>
              </a:rPr>
              <a:pPr/>
              <a:t>34</a:t>
            </a:fld>
            <a:endParaRPr lang="en-US">
              <a:cs typeface="Arial" charset="0"/>
            </a:endParaRPr>
          </a:p>
        </p:txBody>
      </p:sp>
    </p:spTree>
    <p:extLst>
      <p:ext uri="{BB962C8B-B14F-4D97-AF65-F5344CB8AC3E}">
        <p14:creationId xmlns:p14="http://schemas.microsoft.com/office/powerpoint/2010/main" val="1525489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The </a:t>
            </a:r>
            <a:r>
              <a:rPr lang="en-US" dirty="0">
                <a:latin typeface="Calibri" charset="0"/>
                <a:ea typeface="ＭＳ Ｐゴシック" charset="0"/>
              </a:rPr>
              <a:t>orange area is the cerebellum.</a:t>
            </a: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0E0D1E21-9632-8746-AF4F-6D558EADB2A3}" type="slidenum">
              <a:rPr lang="en-US">
                <a:cs typeface="Arial" charset="0"/>
              </a:rPr>
              <a:pPr/>
              <a:t>35</a:t>
            </a:fld>
            <a:endParaRPr lang="en-US">
              <a:cs typeface="Arial" charset="0"/>
            </a:endParaRPr>
          </a:p>
        </p:txBody>
      </p:sp>
    </p:spTree>
    <p:extLst>
      <p:ext uri="{BB962C8B-B14F-4D97-AF65-F5344CB8AC3E}">
        <p14:creationId xmlns:p14="http://schemas.microsoft.com/office/powerpoint/2010/main" val="3552666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3F7EE749-3223-8042-95E6-EB9D3EACA867}" type="slidenum">
              <a:rPr lang="en-US">
                <a:cs typeface="Arial" charset="0"/>
              </a:rPr>
              <a:pPr/>
              <a:t>36</a:t>
            </a:fld>
            <a:endParaRPr lang="en-US">
              <a:cs typeface="Arial" charset="0"/>
            </a:endParaRPr>
          </a:p>
        </p:txBody>
      </p:sp>
      <p:sp>
        <p:nvSpPr>
          <p:cNvPr id="9933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933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b="0" dirty="0" smtClean="0">
                <a:latin typeface="Calibri" charset="0"/>
                <a:ea typeface="ＭＳ Ｐゴシック" charset="0"/>
              </a:rPr>
              <a:t>Frontal</a:t>
            </a:r>
            <a:r>
              <a:rPr lang="en-US" b="0" baseline="0" dirty="0" smtClean="0">
                <a:latin typeface="Calibri" charset="0"/>
                <a:ea typeface="ＭＳ Ｐゴシック" charset="0"/>
              </a:rPr>
              <a:t> lobe also involved with language. </a:t>
            </a:r>
            <a:r>
              <a:rPr lang="en-US" b="0" dirty="0" err="1" smtClean="0">
                <a:latin typeface="Calibri" charset="0"/>
                <a:ea typeface="ＭＳ Ｐゴシック" charset="0"/>
              </a:rPr>
              <a:t>Broca’s</a:t>
            </a:r>
            <a:r>
              <a:rPr lang="en-US" b="0" dirty="0" smtClean="0">
                <a:latin typeface="Calibri" charset="0"/>
                <a:ea typeface="ＭＳ Ｐゴシック" charset="0"/>
              </a:rPr>
              <a:t> area</a:t>
            </a:r>
            <a:endParaRPr lang="en-US" b="0" baseline="0" dirty="0" smtClean="0">
              <a:latin typeface="Calibri" charset="0"/>
              <a:ea typeface="ＭＳ Ｐゴシック" charset="0"/>
            </a:endParaRPr>
          </a:p>
          <a:p>
            <a:pPr eaLnBrk="1" hangingPunct="1">
              <a:spcBef>
                <a:spcPct val="0"/>
              </a:spcBef>
            </a:pPr>
            <a:r>
              <a:rPr lang="en-US" b="0" baseline="0" dirty="0" smtClean="0">
                <a:latin typeface="Calibri" charset="0"/>
                <a:ea typeface="ＭＳ Ｐゴシック" charset="0"/>
              </a:rPr>
              <a:t>Parietal lobes – receives senses, especially temperature, touch, taste</a:t>
            </a:r>
          </a:p>
          <a:p>
            <a:pPr eaLnBrk="1" hangingPunct="1">
              <a:spcBef>
                <a:spcPct val="0"/>
              </a:spcBef>
            </a:pPr>
            <a:r>
              <a:rPr lang="en-US" b="0" dirty="0" smtClean="0">
                <a:latin typeface="Calibri" charset="0"/>
                <a:ea typeface="ＭＳ Ｐゴシック" charset="0"/>
              </a:rPr>
              <a:t>Occipital lobes – contralateral processing</a:t>
            </a:r>
          </a:p>
          <a:p>
            <a:pPr eaLnBrk="1" hangingPunct="1">
              <a:spcBef>
                <a:spcPct val="0"/>
              </a:spcBef>
            </a:pPr>
            <a:r>
              <a:rPr lang="en-US" b="0" dirty="0" smtClean="0">
                <a:latin typeface="Calibri" charset="0"/>
                <a:ea typeface="ＭＳ Ｐゴシック" charset="0"/>
              </a:rPr>
              <a:t>Temporal lobes – also where hippocampus is located.</a:t>
            </a:r>
            <a:r>
              <a:rPr lang="en-US" b="0" baseline="0" dirty="0" smtClean="0">
                <a:latin typeface="Calibri" charset="0"/>
                <a:ea typeface="ＭＳ Ｐゴシック" charset="0"/>
              </a:rPr>
              <a:t> </a:t>
            </a:r>
            <a:r>
              <a:rPr lang="en-US" b="0" baseline="0" dirty="0" smtClean="0">
                <a:latin typeface="Calibri" charset="0"/>
                <a:ea typeface="ＭＳ Ｐゴシック" charset="0"/>
              </a:rPr>
              <a:t>Wernicke’s area </a:t>
            </a:r>
            <a:r>
              <a:rPr lang="en-US" b="0" baseline="0" dirty="0" smtClean="0">
                <a:latin typeface="Calibri" charset="0"/>
                <a:ea typeface="ＭＳ Ｐゴシック" charset="0"/>
              </a:rPr>
              <a:t>also there</a:t>
            </a:r>
            <a:endParaRPr lang="en-US" b="0" dirty="0" smtClean="0">
              <a:latin typeface="Calibri" charset="0"/>
              <a:ea typeface="ＭＳ Ｐゴシック" charset="0"/>
            </a:endParaRPr>
          </a:p>
        </p:txBody>
      </p:sp>
    </p:spTree>
    <p:extLst>
      <p:ext uri="{BB962C8B-B14F-4D97-AF65-F5344CB8AC3E}">
        <p14:creationId xmlns:p14="http://schemas.microsoft.com/office/powerpoint/2010/main" val="1931068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ts val="2000"/>
              </a:lnSpc>
              <a:spcBef>
                <a:spcPct val="20000"/>
              </a:spcBef>
              <a:spcAft>
                <a:spcPts val="1200"/>
              </a:spcAft>
            </a:pPr>
            <a:r>
              <a:rPr lang="en-US" b="1" dirty="0">
                <a:solidFill>
                  <a:srgbClr val="000000"/>
                </a:solidFill>
                <a:latin typeface="Calibri" charset="0"/>
                <a:ea typeface="ＭＳ Ｐゴシック" charset="0"/>
              </a:rPr>
              <a:t>Questions about parts of the brain:</a:t>
            </a:r>
          </a:p>
          <a:p>
            <a:pPr>
              <a:lnSpc>
                <a:spcPts val="2000"/>
              </a:lnSpc>
              <a:spcBef>
                <a:spcPts val="600"/>
              </a:spcBef>
              <a:spcAft>
                <a:spcPts val="600"/>
              </a:spcAft>
              <a:buFont typeface="Wingdings" charset="0"/>
              <a:buChar char="§"/>
            </a:pPr>
            <a:r>
              <a:rPr lang="en-US" i="1" dirty="0">
                <a:solidFill>
                  <a:srgbClr val="000000"/>
                </a:solidFill>
                <a:latin typeface="Calibri" charset="0"/>
                <a:ea typeface="ＭＳ Ｐゴシック" charset="0"/>
              </a:rPr>
              <a:t>Do you think that the brain is the sum of its parts, or is the brain actually about the way they are connected? </a:t>
            </a:r>
            <a:endParaRPr lang="en-US" dirty="0">
              <a:solidFill>
                <a:srgbClr val="000000"/>
              </a:solidFill>
              <a:latin typeface="Calibri" charset="0"/>
              <a:ea typeface="ＭＳ Ｐゴシック" charset="0"/>
            </a:endParaRPr>
          </a:p>
          <a:p>
            <a:pPr>
              <a:lnSpc>
                <a:spcPts val="2000"/>
              </a:lnSpc>
              <a:spcBef>
                <a:spcPts val="600"/>
              </a:spcBef>
              <a:spcAft>
                <a:spcPts val="600"/>
              </a:spcAft>
              <a:buFont typeface="Wingdings" charset="0"/>
              <a:buChar char="§"/>
            </a:pPr>
            <a:r>
              <a:rPr lang="en-US" i="1" dirty="0">
                <a:solidFill>
                  <a:srgbClr val="000000"/>
                </a:solidFill>
                <a:latin typeface="Calibri" charset="0"/>
                <a:ea typeface="ＭＳ Ｐゴシック" charset="0"/>
              </a:rPr>
              <a:t>What do you think might happen if a particular area of the brain was stimulated? </a:t>
            </a:r>
            <a:endParaRPr lang="en-US" dirty="0">
              <a:solidFill>
                <a:srgbClr val="000000"/>
              </a:solidFill>
              <a:latin typeface="Calibri" charset="0"/>
              <a:ea typeface="ＭＳ Ｐゴシック" charset="0"/>
            </a:endParaRPr>
          </a:p>
          <a:p>
            <a:pPr>
              <a:lnSpc>
                <a:spcPts val="2000"/>
              </a:lnSpc>
              <a:spcBef>
                <a:spcPts val="600"/>
              </a:spcBef>
              <a:spcAft>
                <a:spcPts val="600"/>
              </a:spcAft>
              <a:buFont typeface="Wingdings" charset="0"/>
              <a:buChar char="§"/>
            </a:pPr>
            <a:r>
              <a:rPr lang="en-US" i="1" dirty="0">
                <a:solidFill>
                  <a:srgbClr val="000000"/>
                </a:solidFill>
                <a:latin typeface="Calibri" charset="0"/>
                <a:ea typeface="ＭＳ Ｐゴシック" charset="0"/>
              </a:rPr>
              <a:t>What do you think might happen if a particular area of the brain was damaged or not working well</a:t>
            </a:r>
            <a:r>
              <a:rPr lang="en-US" i="1" dirty="0" smtClean="0">
                <a:solidFill>
                  <a:srgbClr val="000000"/>
                </a:solidFill>
                <a:latin typeface="Calibri" charset="0"/>
                <a:ea typeface="ＭＳ Ｐゴシック" charset="0"/>
              </a:rPr>
              <a:t>?</a:t>
            </a:r>
          </a:p>
          <a:p>
            <a:pPr>
              <a:lnSpc>
                <a:spcPts val="2000"/>
              </a:lnSpc>
              <a:spcBef>
                <a:spcPts val="600"/>
              </a:spcBef>
              <a:spcAft>
                <a:spcPts val="600"/>
              </a:spcAft>
              <a:buFont typeface="Wingdings" charset="0"/>
              <a:buNone/>
            </a:pPr>
            <a:endParaRPr lang="en-US" i="1" dirty="0" smtClean="0">
              <a:solidFill>
                <a:srgbClr val="000000"/>
              </a:solidFill>
              <a:latin typeface="Calibri" charset="0"/>
              <a:ea typeface="ＭＳ Ｐゴシック" charset="0"/>
            </a:endParaRPr>
          </a:p>
          <a:p>
            <a:pPr>
              <a:lnSpc>
                <a:spcPts val="2000"/>
              </a:lnSpc>
              <a:spcBef>
                <a:spcPts val="600"/>
              </a:spcBef>
              <a:spcAft>
                <a:spcPts val="600"/>
              </a:spcAft>
              <a:buFont typeface="Wingdings" charset="0"/>
              <a:buNone/>
            </a:pPr>
            <a:r>
              <a:rPr lang="en-US" i="0" dirty="0" err="1" smtClean="0">
                <a:solidFill>
                  <a:srgbClr val="000000"/>
                </a:solidFill>
                <a:latin typeface="Calibri" charset="0"/>
                <a:ea typeface="ＭＳ Ｐゴシック" charset="0"/>
              </a:rPr>
              <a:t>Weaber</a:t>
            </a:r>
            <a:r>
              <a:rPr lang="en-US" i="0" dirty="0" smtClean="0">
                <a:solidFill>
                  <a:srgbClr val="000000"/>
                </a:solidFill>
                <a:latin typeface="Calibri" charset="0"/>
                <a:ea typeface="ＭＳ Ｐゴシック" charset="0"/>
              </a:rPr>
              <a:t> test? Injecting chemical agent to “turn off” an area of the</a:t>
            </a:r>
            <a:r>
              <a:rPr lang="en-US" i="0" baseline="0" dirty="0" smtClean="0">
                <a:solidFill>
                  <a:srgbClr val="000000"/>
                </a:solidFill>
                <a:latin typeface="Calibri" charset="0"/>
                <a:ea typeface="ＭＳ Ｐゴシック" charset="0"/>
              </a:rPr>
              <a:t> brain</a:t>
            </a:r>
            <a:endParaRPr lang="en-US" i="0" dirty="0">
              <a:solidFill>
                <a:srgbClr val="000000"/>
              </a:solidFill>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F9B1E621-D7F5-9149-9A2D-5D6B2B60B42B}" type="slidenum">
              <a:rPr lang="en-US">
                <a:cs typeface="Arial" charset="0"/>
              </a:rPr>
              <a:pPr/>
              <a:t>38</a:t>
            </a:fld>
            <a:endParaRPr lang="en-US">
              <a:cs typeface="Arial" charset="0"/>
            </a:endParaRPr>
          </a:p>
        </p:txBody>
      </p:sp>
    </p:spTree>
    <p:extLst>
      <p:ext uri="{BB962C8B-B14F-4D97-AF65-F5344CB8AC3E}">
        <p14:creationId xmlns:p14="http://schemas.microsoft.com/office/powerpoint/2010/main" val="80618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No animation.</a:t>
            </a:r>
          </a:p>
          <a:p>
            <a:pPr eaLnBrk="1" hangingPunct="1">
              <a:spcBef>
                <a:spcPct val="0"/>
              </a:spcBef>
            </a:pPr>
            <a:r>
              <a:rPr lang="en-US" dirty="0">
                <a:latin typeface="Calibri" charset="0"/>
                <a:ea typeface="ＭＳ Ｐゴシック" charset="0"/>
              </a:rPr>
              <a:t>Instructor: Some examples of brain areas we learned about thanks to patients with brain damage: the frontal lobes (as with Phineas Gage, pictured here), </a:t>
            </a:r>
            <a:r>
              <a:rPr lang="en-US" dirty="0" err="1">
                <a:latin typeface="Calibri" charset="0"/>
                <a:ea typeface="ＭＳ Ｐゴシック" charset="0"/>
              </a:rPr>
              <a:t>Broca’s</a:t>
            </a:r>
            <a:r>
              <a:rPr lang="en-US" dirty="0">
                <a:latin typeface="Calibri" charset="0"/>
                <a:ea typeface="ＭＳ Ｐゴシック" charset="0"/>
              </a:rPr>
              <a:t> area, and Wernicke’s area. </a:t>
            </a:r>
            <a:r>
              <a:rPr lang="en-US" dirty="0" err="1">
                <a:latin typeface="Calibri" charset="0"/>
                <a:ea typeface="ＭＳ Ｐゴシック" charset="0"/>
              </a:rPr>
              <a:t>Broca’s</a:t>
            </a:r>
            <a:r>
              <a:rPr lang="en-US" dirty="0">
                <a:latin typeface="Calibri" charset="0"/>
                <a:ea typeface="ＭＳ Ｐゴシック" charset="0"/>
              </a:rPr>
              <a:t> area is named after French physician Pierre Paul </a:t>
            </a:r>
            <a:r>
              <a:rPr lang="en-US" dirty="0" err="1">
                <a:latin typeface="Calibri" charset="0"/>
                <a:ea typeface="ＭＳ Ｐゴシック" charset="0"/>
              </a:rPr>
              <a:t>Broca</a:t>
            </a:r>
            <a:r>
              <a:rPr lang="en-US" dirty="0">
                <a:latin typeface="Calibri" charset="0"/>
                <a:ea typeface="ＭＳ Ｐゴシック" charset="0"/>
              </a:rPr>
              <a:t> (1824-1880) . Wernicke’s area was named after German physician Carl Wernicke (1848-1905).</a:t>
            </a:r>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48B4AC27-B82E-9044-8B7E-A277A0D10EB3}" type="slidenum">
              <a:rPr lang="en-US">
                <a:cs typeface="Arial" charset="0"/>
              </a:rPr>
              <a:pPr/>
              <a:t>39</a:t>
            </a:fld>
            <a:endParaRPr lang="en-US">
              <a:cs typeface="Arial" charset="0"/>
            </a:endParaRPr>
          </a:p>
        </p:txBody>
      </p:sp>
    </p:spTree>
    <p:extLst>
      <p:ext uri="{BB962C8B-B14F-4D97-AF65-F5344CB8AC3E}">
        <p14:creationId xmlns:p14="http://schemas.microsoft.com/office/powerpoint/2010/main" val="2190609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DUALISM – </a:t>
            </a:r>
            <a:r>
              <a:rPr lang="en-US" b="0" dirty="0" smtClean="0"/>
              <a:t>mind</a:t>
            </a:r>
            <a:r>
              <a:rPr lang="en-US" b="0" baseline="0" dirty="0" smtClean="0"/>
              <a:t> and body are completely separate entities, made up of completely different substances, although they may interact. Descartes believed the mind was nonphysical and immortal (soul), while the body was physical and mortal. According to Descartes, the site at which the mind interacts with the body is the pineal gland (center of brain). Stimulation of sense organs caused vibration, that would be picked up by the pineal gland and this would create a sense of awareness</a:t>
            </a:r>
          </a:p>
          <a:p>
            <a:endParaRPr lang="en-US" b="0" baseline="0" dirty="0" smtClean="0"/>
          </a:p>
          <a:p>
            <a:r>
              <a:rPr lang="en-US" b="0" baseline="0" dirty="0" smtClean="0"/>
              <a:t>DUAL-ASPECT THEORY – Spinoza argued that mind and body are two different levels of explanation for the same thing. Analogous to wave-particle theory in physics. In electron can be described as both a wave and a particle. </a:t>
            </a:r>
          </a:p>
          <a:p>
            <a:endParaRPr lang="en-US" b="0" baseline="0" dirty="0" smtClean="0"/>
          </a:p>
          <a:p>
            <a:r>
              <a:rPr lang="en-US" b="0" baseline="0" dirty="0" smtClean="0"/>
              <a:t>REDUCTIONISM – all of cognition can be explained in terms of or reduced to biology. All of psych will eventually be reduced to bio. Think cognitive psychology is redundant</a:t>
            </a:r>
          </a:p>
          <a:p>
            <a:endParaRPr lang="en-US" b="0" baseline="0" dirty="0" smtClean="0"/>
          </a:p>
          <a:p>
            <a:r>
              <a:rPr lang="en-US" b="0" baseline="0" dirty="0" smtClean="0"/>
              <a:t>In the 17</a:t>
            </a:r>
            <a:r>
              <a:rPr lang="en-US" b="0" baseline="30000" dirty="0" smtClean="0"/>
              <a:t>th</a:t>
            </a:r>
            <a:r>
              <a:rPr lang="en-US" b="0" baseline="0" dirty="0" smtClean="0"/>
              <a:t> century, scientists believed all fire contained a substance called </a:t>
            </a:r>
            <a:r>
              <a:rPr lang="en-US" b="0" i="1" baseline="0" dirty="0" err="1" smtClean="0"/>
              <a:t>plogiston</a:t>
            </a:r>
            <a:r>
              <a:rPr lang="en-US" b="0" i="0" baseline="0" dirty="0" smtClean="0"/>
              <a:t>. Eventually chemists figured out how elements combine with oxygen to create fire, replaced phlogiston theory. Reductionists believe that mind-based concepts and consciousness will have same status as phlogiston in the future. Reductionists argue that emotions still feel like emotions, even if we understand the neural basis, so cognition will never be fully replaced as a subject of inquiry. </a:t>
            </a:r>
            <a:endParaRPr lang="en-US" dirty="0"/>
          </a:p>
        </p:txBody>
      </p:sp>
      <p:sp>
        <p:nvSpPr>
          <p:cNvPr id="4" name="Slide Number Placeholder 3"/>
          <p:cNvSpPr>
            <a:spLocks noGrp="1"/>
          </p:cNvSpPr>
          <p:nvPr>
            <p:ph type="sldNum" sz="quarter" idx="10"/>
          </p:nvPr>
        </p:nvSpPr>
        <p:spPr/>
        <p:txBody>
          <a:bodyPr/>
          <a:lstStyle/>
          <a:p>
            <a:fld id="{8D26253B-DF11-C149-B940-BE8F917EE387}" type="slidenum">
              <a:rPr lang="en-US" smtClean="0"/>
              <a:t>4</a:t>
            </a:fld>
            <a:endParaRPr lang="en-US"/>
          </a:p>
        </p:txBody>
      </p:sp>
    </p:spTree>
    <p:extLst>
      <p:ext uri="{BB962C8B-B14F-4D97-AF65-F5344CB8AC3E}">
        <p14:creationId xmlns:p14="http://schemas.microsoft.com/office/powerpoint/2010/main" val="402467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96B9CB34-809F-7041-BC02-98B333F26909}" type="slidenum">
              <a:rPr lang="en-US">
                <a:cs typeface="Arial" charset="0"/>
              </a:rPr>
              <a:pPr/>
              <a:t>40</a:t>
            </a:fld>
            <a:endParaRPr lang="en-US">
              <a:cs typeface="Arial" charset="0"/>
            </a:endParaRPr>
          </a:p>
        </p:txBody>
      </p:sp>
      <p:sp>
        <p:nvSpPr>
          <p:cNvPr id="8397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397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b="1">
                <a:latin typeface="Calibri" charset="0"/>
                <a:ea typeface="ＭＳ Ｐゴシック" charset="0"/>
                <a:cs typeface="Arial" charset="0"/>
              </a:rPr>
              <a:t>Click to reveal bullets.</a:t>
            </a:r>
          </a:p>
        </p:txBody>
      </p:sp>
    </p:spTree>
    <p:extLst>
      <p:ext uri="{BB962C8B-B14F-4D97-AF65-F5344CB8AC3E}">
        <p14:creationId xmlns:p14="http://schemas.microsoft.com/office/powerpoint/2010/main" val="3151535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Hopefully </a:t>
            </a:r>
            <a:r>
              <a:rPr lang="en-US" dirty="0">
                <a:latin typeface="Calibri" charset="0"/>
                <a:ea typeface="ＭＳ Ｐゴシック" charset="0"/>
              </a:rPr>
              <a:t>students will understand that brain stimulation is less dramatic than the use of a bolt of lighting; it involves only small electrodes. Although people feel like the stimulation of certain brain locations produces vivid memories, research has proven that this impression is false; the memories feel vivid, but are inaccurate.  </a:t>
            </a:r>
          </a:p>
          <a:p>
            <a:pPr eaLnBrk="1" hangingPunct="1">
              <a:spcBef>
                <a:spcPct val="0"/>
              </a:spcBef>
            </a:pPr>
            <a:endParaRPr lang="en-US" dirty="0" smtClean="0">
              <a:latin typeface="Calibri" charset="0"/>
              <a:ea typeface="ＭＳ Ｐゴシック" charset="0"/>
            </a:endParaRPr>
          </a:p>
          <a:p>
            <a:pPr eaLnBrk="1" hangingPunct="1">
              <a:spcBef>
                <a:spcPct val="0"/>
              </a:spcBef>
            </a:pPr>
            <a:r>
              <a:rPr lang="en-US" dirty="0" smtClean="0">
                <a:latin typeface="Calibri" charset="0"/>
                <a:ea typeface="ＭＳ Ｐゴシック" charset="0"/>
              </a:rPr>
              <a:t>Montreal </a:t>
            </a:r>
            <a:r>
              <a:rPr lang="en-US" dirty="0" smtClean="0">
                <a:latin typeface="Calibri" charset="0"/>
                <a:ea typeface="ＭＳ Ｐゴシック" charset="0"/>
              </a:rPr>
              <a:t>procedure</a:t>
            </a:r>
            <a:endParaRPr lang="en-US" dirty="0" smtClean="0">
              <a:latin typeface="Calibri" charset="0"/>
              <a:ea typeface="ＭＳ Ｐゴシック" charset="0"/>
            </a:endParaRPr>
          </a:p>
          <a:p>
            <a:pPr eaLnBrk="1" hangingPunct="1">
              <a:spcBef>
                <a:spcPct val="0"/>
              </a:spcBef>
            </a:pPr>
            <a:r>
              <a:rPr lang="en-US" dirty="0" smtClean="0">
                <a:latin typeface="Calibri" charset="0"/>
                <a:ea typeface="ＭＳ Ｐゴシック" charset="0"/>
              </a:rPr>
              <a:t>Wilder </a:t>
            </a:r>
            <a:r>
              <a:rPr lang="en-US" dirty="0" smtClean="0">
                <a:latin typeface="Calibri" charset="0"/>
                <a:ea typeface="ＭＳ Ｐゴシック" charset="0"/>
              </a:rPr>
              <a:t>Penfield</a:t>
            </a:r>
            <a:endParaRPr lang="en-US" dirty="0">
              <a:latin typeface="Calibri" charset="0"/>
              <a:ea typeface="ＭＳ Ｐゴシック"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7C97F4D8-5D5B-5B4F-8FC7-79950DABCCE4}" type="slidenum">
              <a:rPr lang="en-US">
                <a:cs typeface="Arial" charset="0"/>
              </a:rPr>
              <a:pPr/>
              <a:t>41</a:t>
            </a:fld>
            <a:endParaRPr lang="en-US">
              <a:cs typeface="Arial" charset="0"/>
            </a:endParaRPr>
          </a:p>
        </p:txBody>
      </p:sp>
    </p:spTree>
    <p:extLst>
      <p:ext uri="{BB962C8B-B14F-4D97-AF65-F5344CB8AC3E}">
        <p14:creationId xmlns:p14="http://schemas.microsoft.com/office/powerpoint/2010/main" val="209676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The </a:t>
            </a:r>
            <a:r>
              <a:rPr lang="en-US" dirty="0">
                <a:latin typeface="Calibri" charset="0"/>
                <a:ea typeface="ＭＳ Ｐゴシック" charset="0"/>
              </a:rPr>
              <a:t>descriptive text is color-coded to go with the part of the nervous system referred to in the diagram. </a:t>
            </a:r>
          </a:p>
          <a:p>
            <a:pPr eaLnBrk="1" hangingPunct="1">
              <a:spcBef>
                <a:spcPct val="0"/>
              </a:spcBef>
            </a:pPr>
            <a:r>
              <a:rPr lang="en-US" dirty="0">
                <a:latin typeface="Calibri" charset="0"/>
                <a:ea typeface="ＭＳ Ｐゴシック" charset="0"/>
              </a:rPr>
              <a:t>The image is from a previous version of the text.</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89ECA5B1-000E-E24E-825F-8C59A9A9A99C}" type="slidenum">
              <a:rPr lang="en-US">
                <a:cs typeface="Arial" charset="0"/>
              </a:rPr>
              <a:pPr/>
              <a:t>50</a:t>
            </a:fld>
            <a:endParaRPr lang="en-US">
              <a:cs typeface="Arial" charset="0"/>
            </a:endParaRPr>
          </a:p>
        </p:txBody>
      </p:sp>
    </p:spTree>
    <p:extLst>
      <p:ext uri="{BB962C8B-B14F-4D97-AF65-F5344CB8AC3E}">
        <p14:creationId xmlns:p14="http://schemas.microsoft.com/office/powerpoint/2010/main" val="2846528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Note </a:t>
            </a:r>
            <a:r>
              <a:rPr lang="en-US" dirty="0">
                <a:latin typeface="Calibri" charset="0"/>
                <a:ea typeface="ＭＳ Ｐゴシック" charset="0"/>
              </a:rPr>
              <a:t>that the autonomic, somatic, sympathetic, and parasympathetic branches of the nervous system are </a:t>
            </a:r>
            <a:r>
              <a:rPr lang="en-US" u="sng" dirty="0">
                <a:latin typeface="Calibri" charset="0"/>
                <a:ea typeface="ＭＳ Ｐゴシック" charset="0"/>
              </a:rPr>
              <a:t>all</a:t>
            </a:r>
            <a:r>
              <a:rPr lang="en-US" dirty="0">
                <a:latin typeface="Calibri" charset="0"/>
                <a:ea typeface="ＭＳ Ｐゴシック" charset="0"/>
              </a:rPr>
              <a:t> part of the PNS. Nerves consist of neural “</a:t>
            </a:r>
            <a:r>
              <a:rPr lang="en-US" dirty="0">
                <a:solidFill>
                  <a:srgbClr val="444EA2"/>
                </a:solidFill>
                <a:latin typeface="Calibri" charset="0"/>
                <a:ea typeface="ＭＳ Ｐゴシック" charset="0"/>
              </a:rPr>
              <a:t>cables</a:t>
            </a:r>
            <a:r>
              <a:rPr lang="en-US" dirty="0">
                <a:latin typeface="Calibri" charset="0"/>
                <a:ea typeface="ＭＳ Ｐゴシック" charset="0"/>
              </a:rPr>
              <a:t>” containing </a:t>
            </a:r>
            <a:r>
              <a:rPr lang="en-US" u="sng" dirty="0">
                <a:latin typeface="Calibri" charset="0"/>
                <a:ea typeface="ＭＳ Ｐゴシック" charset="0"/>
              </a:rPr>
              <a:t>many axons</a:t>
            </a:r>
            <a:r>
              <a:rPr lang="en-US" dirty="0">
                <a:latin typeface="Calibri" charset="0"/>
                <a:ea typeface="ＭＳ Ｐゴシック" charset="0"/>
              </a:rPr>
              <a:t>. Nerves consist of neural “</a:t>
            </a:r>
            <a:r>
              <a:rPr lang="en-US" dirty="0">
                <a:solidFill>
                  <a:srgbClr val="444EA2"/>
                </a:solidFill>
                <a:latin typeface="Calibri" charset="0"/>
                <a:ea typeface="ＭＳ Ｐゴシック" charset="0"/>
              </a:rPr>
              <a:t>cables</a:t>
            </a:r>
            <a:r>
              <a:rPr lang="en-US" dirty="0">
                <a:latin typeface="Calibri" charset="0"/>
                <a:ea typeface="ＭＳ Ｐゴシック" charset="0"/>
              </a:rPr>
              <a:t>” containing </a:t>
            </a:r>
            <a:r>
              <a:rPr lang="en-US" u="sng" dirty="0">
                <a:latin typeface="Calibri" charset="0"/>
                <a:ea typeface="ＭＳ Ｐゴシック" charset="0"/>
              </a:rPr>
              <a:t>many axons</a:t>
            </a:r>
            <a:r>
              <a:rPr lang="en-US" dirty="0">
                <a:latin typeface="Calibri" charset="0"/>
                <a:ea typeface="ＭＳ Ｐゴシック" charset="0"/>
              </a:rPr>
              <a:t>. Nerves are part of the </a:t>
            </a:r>
            <a:r>
              <a:rPr lang="en-US" dirty="0">
                <a:solidFill>
                  <a:srgbClr val="444EA2"/>
                </a:solidFill>
                <a:latin typeface="Calibri" charset="0"/>
                <a:ea typeface="ＭＳ Ｐゴシック" charset="0"/>
              </a:rPr>
              <a:t>peripheral nervous system </a:t>
            </a:r>
            <a:r>
              <a:rPr lang="en-US" dirty="0">
                <a:latin typeface="Calibri" charset="0"/>
                <a:ea typeface="ＭＳ Ｐゴシック" charset="0"/>
              </a:rPr>
              <a:t>and connect muscles, glands, and sense organs to the central nervous system.</a:t>
            </a: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22D38ECD-F935-704C-8C22-FF52FDC61019}" type="slidenum">
              <a:rPr lang="en-US">
                <a:cs typeface="Arial" charset="0"/>
              </a:rPr>
              <a:pPr/>
              <a:t>52</a:t>
            </a:fld>
            <a:endParaRPr lang="en-US">
              <a:cs typeface="Arial" charset="0"/>
            </a:endParaRPr>
          </a:p>
        </p:txBody>
      </p:sp>
    </p:spTree>
    <p:extLst>
      <p:ext uri="{BB962C8B-B14F-4D97-AF65-F5344CB8AC3E}">
        <p14:creationId xmlns:p14="http://schemas.microsoft.com/office/powerpoint/2010/main" val="1301912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1</a:t>
            </a:r>
            <a:r>
              <a:rPr lang="en-US" dirty="0">
                <a:latin typeface="Calibri" charset="0"/>
                <a:ea typeface="ＭＳ Ｐゴシック" charset="0"/>
              </a:rPr>
              <a:t>. Question to ask students:  Why not just stay aroused all the time?...to allow the body to repair itself and regain energy from food.</a:t>
            </a:r>
          </a:p>
          <a:p>
            <a:pPr eaLnBrk="1" hangingPunct="1">
              <a:spcBef>
                <a:spcPct val="0"/>
              </a:spcBef>
            </a:pPr>
            <a:r>
              <a:rPr lang="en-US" dirty="0">
                <a:latin typeface="Calibri" charset="0"/>
                <a:ea typeface="ＭＳ Ｐゴシック" charset="0"/>
              </a:rPr>
              <a:t>2. Comment to students: note the sympathetic nervous system’s effect on the stomach and bladder., This helps us understand why “I was so upset that I wet my pants” or “I was so upset I threw up.”  Now you can take these reports as a sign of strong activation of the sympathetic part of the autonomic nervous system.</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19DF5491-9636-674C-9660-BA1A2BBEE06E}" type="slidenum">
              <a:rPr lang="en-US">
                <a:cs typeface="Arial" charset="0"/>
              </a:rPr>
              <a:pPr/>
              <a:t>53</a:t>
            </a:fld>
            <a:endParaRPr lang="en-US">
              <a:cs typeface="Arial" charset="0"/>
            </a:endParaRPr>
          </a:p>
        </p:txBody>
      </p:sp>
    </p:spTree>
    <p:extLst>
      <p:ext uri="{BB962C8B-B14F-4D97-AF65-F5344CB8AC3E}">
        <p14:creationId xmlns:p14="http://schemas.microsoft.com/office/powerpoint/2010/main" val="55325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Slow </a:t>
            </a:r>
            <a:r>
              <a:rPr lang="en-US" dirty="0">
                <a:latin typeface="Calibri" charset="0"/>
                <a:ea typeface="ＭＳ Ｐゴシック" charset="0"/>
              </a:rPr>
              <a:t>but sure” endocrine system messages take longer to get to their location, but then the molecules hang around for a bit, so the effect of the “message” lasts longer.  In neural communication, reuptake of the neurotransmitters sometimes prevents effective communication. (This is the real “chemical imbalance” treated by some medication: slowing reuptake.)</a:t>
            </a:r>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22CDC53B-02CB-FD40-BE53-B1D7C0B881ED}" type="slidenum">
              <a:rPr lang="en-US">
                <a:cs typeface="Arial" charset="0"/>
              </a:rPr>
              <a:pPr/>
              <a:t>54</a:t>
            </a:fld>
            <a:endParaRPr lang="en-US">
              <a:cs typeface="Arial" charset="0"/>
            </a:endParaRPr>
          </a:p>
        </p:txBody>
      </p:sp>
    </p:spTree>
    <p:extLst>
      <p:ext uri="{BB962C8B-B14F-4D97-AF65-F5344CB8AC3E}">
        <p14:creationId xmlns:p14="http://schemas.microsoft.com/office/powerpoint/2010/main" val="4254698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rPr>
              <a:t>The </a:t>
            </a:r>
            <a:r>
              <a:rPr lang="en-US" dirty="0">
                <a:latin typeface="Calibri" charset="0"/>
                <a:ea typeface="ＭＳ Ｐゴシック" charset="0"/>
              </a:rPr>
              <a:t>adrenal glands also produce cortisol; more about this when we talk about stress and health.</a:t>
            </a:r>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7281DE69-2560-784E-9730-0507566E4F30}" type="slidenum">
              <a:rPr lang="en-US">
                <a:cs typeface="Arial" charset="0"/>
              </a:rPr>
              <a:pPr/>
              <a:t>55</a:t>
            </a:fld>
            <a:endParaRPr lang="en-US">
              <a:cs typeface="Arial" charset="0"/>
            </a:endParaRPr>
          </a:p>
        </p:txBody>
      </p:sp>
    </p:spTree>
    <p:extLst>
      <p:ext uri="{BB962C8B-B14F-4D97-AF65-F5344CB8AC3E}">
        <p14:creationId xmlns:p14="http://schemas.microsoft.com/office/powerpoint/2010/main" val="773020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a typeface="ＭＳ Ｐゴシック" charset="0"/>
            </a:endParaRP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E565ED80-5826-0D4A-8D56-FD9C1870B7BB}" type="slidenum">
              <a:rPr lang="en-US">
                <a:cs typeface="Arial" charset="0"/>
              </a:rPr>
              <a:pPr/>
              <a:t>56</a:t>
            </a:fld>
            <a:endParaRPr lang="en-US">
              <a:cs typeface="Arial" charset="0"/>
            </a:endParaRPr>
          </a:p>
        </p:txBody>
      </p:sp>
    </p:spTree>
    <p:extLst>
      <p:ext uri="{BB962C8B-B14F-4D97-AF65-F5344CB8AC3E}">
        <p14:creationId xmlns:p14="http://schemas.microsoft.com/office/powerpoint/2010/main" val="243179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PHRENOLOGY – the failed idea that</a:t>
            </a:r>
            <a:r>
              <a:rPr lang="en-US" baseline="0" dirty="0" smtClean="0"/>
              <a:t> differences in cognition can be mapped on to differences in skull shape. Conceptualized by Gall and </a:t>
            </a:r>
            <a:r>
              <a:rPr lang="en-US" baseline="0" dirty="0" err="1" smtClean="0"/>
              <a:t>Spurzheim</a:t>
            </a:r>
            <a:r>
              <a:rPr lang="en-US" baseline="0" dirty="0" smtClean="0"/>
              <a:t>. </a:t>
            </a:r>
          </a:p>
          <a:p>
            <a:endParaRPr lang="en-US" baseline="0" dirty="0" smtClean="0"/>
          </a:p>
          <a:p>
            <a:r>
              <a:rPr lang="en-US" baseline="0" dirty="0" smtClean="0"/>
              <a:t>Has 2 key assumptions:</a:t>
            </a:r>
          </a:p>
          <a:p>
            <a:pPr marL="228600" indent="-228600">
              <a:buAutoNum type="arabicParenR"/>
            </a:pPr>
            <a:r>
              <a:rPr lang="en-US" baseline="0" dirty="0" smtClean="0"/>
              <a:t>Different areas of the brain perform different functions and are associated with different behaviors </a:t>
            </a:r>
          </a:p>
          <a:p>
            <a:pPr marL="228600" indent="-228600">
              <a:buAutoNum type="arabicParenR"/>
            </a:pPr>
            <a:r>
              <a:rPr lang="en-US" baseline="0" dirty="0" smtClean="0"/>
              <a:t>Size of these regions produce distortions/</a:t>
            </a:r>
            <a:r>
              <a:rPr lang="en-US" baseline="0" dirty="0" err="1" smtClean="0"/>
              <a:t>proctuberances</a:t>
            </a:r>
            <a:r>
              <a:rPr lang="en-US" baseline="0" dirty="0" smtClean="0"/>
              <a:t> in the skull that </a:t>
            </a:r>
            <a:r>
              <a:rPr lang="en-US" baseline="0" dirty="0" err="1" smtClean="0"/>
              <a:t>corrospond</a:t>
            </a:r>
            <a:r>
              <a:rPr lang="en-US" baseline="0" dirty="0" smtClean="0"/>
              <a:t> with individual differences in personality and cognitive function </a:t>
            </a:r>
          </a:p>
        </p:txBody>
      </p:sp>
      <p:sp>
        <p:nvSpPr>
          <p:cNvPr id="4" name="Slide Number Placeholder 3"/>
          <p:cNvSpPr>
            <a:spLocks noGrp="1"/>
          </p:cNvSpPr>
          <p:nvPr>
            <p:ph type="sldNum" sz="quarter" idx="10"/>
          </p:nvPr>
        </p:nvSpPr>
        <p:spPr/>
        <p:txBody>
          <a:bodyPr/>
          <a:lstStyle/>
          <a:p>
            <a:fld id="{8D26253B-DF11-C149-B940-BE8F917EE387}" type="slidenum">
              <a:rPr lang="en-US" smtClean="0"/>
              <a:t>5</a:t>
            </a:fld>
            <a:endParaRPr lang="en-US"/>
          </a:p>
        </p:txBody>
      </p:sp>
    </p:spTree>
    <p:extLst>
      <p:ext uri="{BB962C8B-B14F-4D97-AF65-F5344CB8AC3E}">
        <p14:creationId xmlns:p14="http://schemas.microsoft.com/office/powerpoint/2010/main" val="127737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26253B-DF11-C149-B940-BE8F917EE387}" type="slidenum">
              <a:rPr lang="en-US" smtClean="0"/>
              <a:t>7</a:t>
            </a:fld>
            <a:endParaRPr lang="en-US"/>
          </a:p>
        </p:txBody>
      </p:sp>
    </p:spTree>
    <p:extLst>
      <p:ext uri="{BB962C8B-B14F-4D97-AF65-F5344CB8AC3E}">
        <p14:creationId xmlns:p14="http://schemas.microsoft.com/office/powerpoint/2010/main" val="386130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solidFill>
                  <a:schemeClr val="hlink"/>
                </a:solidFill>
                <a:latin typeface="Arial" charset="0"/>
              </a:rPr>
              <a:t>Neurons</a:t>
            </a:r>
            <a:r>
              <a:rPr lang="en-US" dirty="0" smtClean="0">
                <a:latin typeface="Arial" charset="0"/>
              </a:rPr>
              <a:t> are responsible for information transmission throughout the nervous system</a:t>
            </a:r>
          </a:p>
          <a:p>
            <a:pPr eaLnBrk="1" hangingPunct="1"/>
            <a:r>
              <a:rPr lang="en-US" dirty="0" smtClean="0">
                <a:latin typeface="Arial" charset="0"/>
              </a:rPr>
              <a:t>Receiving, integrating</a:t>
            </a:r>
            <a:r>
              <a:rPr lang="en-US" baseline="0" dirty="0" smtClean="0">
                <a:latin typeface="Arial" charset="0"/>
              </a:rPr>
              <a:t> and </a:t>
            </a:r>
            <a:r>
              <a:rPr lang="en-US" dirty="0" smtClean="0">
                <a:latin typeface="Arial" charset="0"/>
              </a:rPr>
              <a:t>transmitting information</a:t>
            </a:r>
          </a:p>
          <a:p>
            <a:pPr eaLnBrk="1" hangingPunct="1"/>
            <a:r>
              <a:rPr lang="en-US" b="1" dirty="0" smtClean="0">
                <a:solidFill>
                  <a:schemeClr val="hlink"/>
                </a:solidFill>
                <a:latin typeface="Arial" charset="0"/>
              </a:rPr>
              <a:t>Glial cells</a:t>
            </a:r>
            <a:r>
              <a:rPr lang="en-US" dirty="0" smtClean="0">
                <a:latin typeface="Arial" charset="0"/>
              </a:rPr>
              <a:t> do not directly transmit information, but instead support neurons in their work by disposing of waste products of neurons, keeping their </a:t>
            </a:r>
            <a:br>
              <a:rPr lang="en-US" dirty="0" smtClean="0">
                <a:latin typeface="Arial" charset="0"/>
              </a:rPr>
            </a:br>
            <a:r>
              <a:rPr lang="en-US" dirty="0" smtClean="0">
                <a:latin typeface="Arial" charset="0"/>
              </a:rPr>
              <a:t>chemical environment stable by providing</a:t>
            </a:r>
            <a:r>
              <a:rPr lang="en-US" baseline="0" dirty="0" smtClean="0">
                <a:latin typeface="Arial" charset="0"/>
              </a:rPr>
              <a:t> nutrients </a:t>
            </a:r>
            <a:r>
              <a:rPr lang="en-US" dirty="0" smtClean="0">
                <a:latin typeface="Arial" charset="0"/>
              </a:rPr>
              <a:t>and insulating the neuron</a:t>
            </a:r>
          </a:p>
          <a:p>
            <a:pPr eaLnBrk="1" hangingPunct="1"/>
            <a:endParaRPr lang="en-US" dirty="0" smtClean="0">
              <a:latin typeface="Arial" charset="0"/>
            </a:endParaRPr>
          </a:p>
          <a:p>
            <a:pPr eaLnBrk="1" hangingPunct="1"/>
            <a:r>
              <a:rPr lang="en-US" dirty="0" smtClean="0">
                <a:latin typeface="Arial" charset="0"/>
              </a:rPr>
              <a:t>Proportion of glial cells greater the</a:t>
            </a:r>
            <a:r>
              <a:rPr lang="en-US" baseline="0" dirty="0" smtClean="0">
                <a:latin typeface="Arial" charset="0"/>
              </a:rPr>
              <a:t> more intelligent you are; Einstein had same number and size of neurons but far more glial cells</a:t>
            </a:r>
            <a:endParaRPr lang="en-US" dirty="0" smtClean="0">
              <a:latin typeface="Arial" charset="0"/>
            </a:endParaRPr>
          </a:p>
          <a:p>
            <a:pPr eaLnBrk="1" hangingPunct="1"/>
            <a:endParaRPr lang="en-US" dirty="0" smtClean="0">
              <a:latin typeface="Arial" charset="0"/>
            </a:endParaRPr>
          </a:p>
        </p:txBody>
      </p:sp>
      <p:sp>
        <p:nvSpPr>
          <p:cNvPr id="4" name="Slide Number Placeholder 3"/>
          <p:cNvSpPr>
            <a:spLocks noGrp="1"/>
          </p:cNvSpPr>
          <p:nvPr>
            <p:ph type="sldNum" sz="quarter" idx="10"/>
          </p:nvPr>
        </p:nvSpPr>
        <p:spPr/>
        <p:txBody>
          <a:bodyPr/>
          <a:lstStyle/>
          <a:p>
            <a:fld id="{7D96E43E-F788-C344-B912-2B6C7FE764CD}" type="slidenum">
              <a:rPr lang="en-US" smtClean="0"/>
              <a:t>8</a:t>
            </a:fld>
            <a:endParaRPr lang="en-US"/>
          </a:p>
        </p:txBody>
      </p:sp>
    </p:spTree>
    <p:extLst>
      <p:ext uri="{BB962C8B-B14F-4D97-AF65-F5344CB8AC3E}">
        <p14:creationId xmlns:p14="http://schemas.microsoft.com/office/powerpoint/2010/main" val="418363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fontAlgn="auto" hangingPunct="1">
              <a:lnSpc>
                <a:spcPct val="90000"/>
              </a:lnSpc>
              <a:spcAft>
                <a:spcPts val="0"/>
              </a:spcAft>
              <a:buFont typeface="Arial" pitchFamily="34" charset="0"/>
              <a:buNone/>
              <a:defRPr/>
            </a:pPr>
            <a:r>
              <a:rPr lang="en-US" sz="1200" b="1" dirty="0" smtClean="0">
                <a:solidFill>
                  <a:schemeClr val="hlink"/>
                </a:solidFill>
                <a:ea typeface="+mn-ea"/>
                <a:cs typeface="+mn-cs"/>
              </a:rPr>
              <a:t>(^ IMPORTANT</a:t>
            </a:r>
            <a:r>
              <a:rPr lang="en-US" sz="1200" b="1" baseline="0" dirty="0" smtClean="0">
                <a:solidFill>
                  <a:schemeClr val="hlink"/>
                </a:solidFill>
                <a:ea typeface="+mn-ea"/>
                <a:cs typeface="+mn-cs"/>
              </a:rPr>
              <a:t> TO REMEMBER)</a:t>
            </a:r>
            <a:endParaRPr lang="en-US" sz="1200" b="1" dirty="0" smtClean="0">
              <a:solidFill>
                <a:schemeClr val="hlink"/>
              </a:solidFill>
              <a:ea typeface="+mn-ea"/>
              <a:cs typeface="+mn-cs"/>
            </a:endParaRPr>
          </a:p>
          <a:p>
            <a:pPr marL="182880" indent="-182880" eaLnBrk="1" fontAlgn="auto" hangingPunct="1">
              <a:lnSpc>
                <a:spcPct val="90000"/>
              </a:lnSpc>
              <a:spcAft>
                <a:spcPts val="0"/>
              </a:spcAft>
              <a:buFont typeface="Arial" pitchFamily="34" charset="0"/>
              <a:buChar char="•"/>
              <a:defRPr/>
            </a:pPr>
            <a:r>
              <a:rPr lang="en-US" sz="1200" b="1" dirty="0" smtClean="0">
                <a:solidFill>
                  <a:schemeClr val="hlink"/>
                </a:solidFill>
                <a:ea typeface="+mn-ea"/>
                <a:cs typeface="+mn-cs"/>
              </a:rPr>
              <a:t>Dendrites</a:t>
            </a:r>
            <a:r>
              <a:rPr lang="en-US" sz="1200" dirty="0" smtClean="0">
                <a:ea typeface="+mn-ea"/>
                <a:cs typeface="+mn-cs"/>
              </a:rPr>
              <a:t> are the fibers that project out of the cell body, </a:t>
            </a:r>
            <a:r>
              <a:rPr lang="en-US" sz="1200" b="1" dirty="0" smtClean="0">
                <a:ea typeface="+mn-ea"/>
                <a:cs typeface="+mn-cs"/>
              </a:rPr>
              <a:t>receiving information </a:t>
            </a:r>
            <a:r>
              <a:rPr lang="en-US" sz="1200" dirty="0" smtClean="0">
                <a:ea typeface="+mn-ea"/>
                <a:cs typeface="+mn-cs"/>
              </a:rPr>
              <a:t>from other neurons</a:t>
            </a:r>
          </a:p>
          <a:p>
            <a:pPr marL="182880" indent="-182880" eaLnBrk="1" fontAlgn="auto" hangingPunct="1">
              <a:lnSpc>
                <a:spcPct val="90000"/>
              </a:lnSpc>
              <a:spcAft>
                <a:spcPts val="0"/>
              </a:spcAft>
              <a:buFont typeface="Arial" pitchFamily="34" charset="0"/>
              <a:buChar char="•"/>
              <a:defRPr/>
            </a:pPr>
            <a:r>
              <a:rPr lang="en-US" sz="1200" dirty="0" smtClean="0">
                <a:ea typeface="+mn-ea"/>
                <a:cs typeface="+mn-cs"/>
              </a:rPr>
              <a:t>The </a:t>
            </a:r>
            <a:r>
              <a:rPr lang="en-US" sz="1200" b="1" dirty="0" smtClean="0">
                <a:solidFill>
                  <a:schemeClr val="hlink"/>
                </a:solidFill>
                <a:ea typeface="+mn-ea"/>
                <a:cs typeface="+mn-cs"/>
              </a:rPr>
              <a:t>cell body</a:t>
            </a:r>
            <a:r>
              <a:rPr lang="en-US" sz="1200" dirty="0" smtClean="0">
                <a:ea typeface="+mn-ea"/>
                <a:cs typeface="+mn-cs"/>
              </a:rPr>
              <a:t> contains the nucleus of the cell and other biological machinery to keep the cell alive</a:t>
            </a:r>
          </a:p>
          <a:p>
            <a:pPr marL="182880" indent="-182880" eaLnBrk="1" fontAlgn="auto" hangingPunct="1">
              <a:lnSpc>
                <a:spcPct val="90000"/>
              </a:lnSpc>
              <a:spcAft>
                <a:spcPts val="0"/>
              </a:spcAft>
              <a:buFont typeface="Arial" pitchFamily="34" charset="0"/>
              <a:buChar char="•"/>
              <a:defRPr/>
            </a:pPr>
            <a:r>
              <a:rPr lang="en-US" sz="1200" dirty="0" smtClean="0">
                <a:ea typeface="+mn-ea"/>
                <a:cs typeface="+mn-cs"/>
              </a:rPr>
              <a:t>The </a:t>
            </a:r>
            <a:r>
              <a:rPr lang="en-US" sz="1200" b="1" dirty="0" smtClean="0">
                <a:solidFill>
                  <a:schemeClr val="hlink"/>
                </a:solidFill>
                <a:ea typeface="+mn-ea"/>
                <a:cs typeface="+mn-cs"/>
              </a:rPr>
              <a:t>axon</a:t>
            </a:r>
            <a:r>
              <a:rPr lang="en-US" sz="1200" dirty="0" smtClean="0">
                <a:ea typeface="+mn-ea"/>
                <a:cs typeface="+mn-cs"/>
              </a:rPr>
              <a:t> transmits messages through the neuron. (Can</a:t>
            </a:r>
            <a:r>
              <a:rPr lang="en-US" sz="1200" baseline="0" dirty="0" smtClean="0">
                <a:ea typeface="+mn-ea"/>
                <a:cs typeface="+mn-cs"/>
              </a:rPr>
              <a:t> be quite long. E.g. Brain transmit messages to muscles of legs)</a:t>
            </a:r>
            <a:endParaRPr lang="en-US" sz="1200" dirty="0" smtClean="0">
              <a:ea typeface="+mn-ea"/>
              <a:cs typeface="+mn-cs"/>
            </a:endParaRPr>
          </a:p>
          <a:p>
            <a:pPr marL="182880" indent="-182880" eaLnBrk="1" fontAlgn="auto" hangingPunct="1">
              <a:lnSpc>
                <a:spcPct val="90000"/>
              </a:lnSpc>
              <a:spcAft>
                <a:spcPts val="0"/>
              </a:spcAft>
              <a:buFont typeface="Arial" pitchFamily="34" charset="0"/>
              <a:buChar char="•"/>
              <a:defRPr/>
            </a:pPr>
            <a:r>
              <a:rPr lang="en-US" sz="1200" dirty="0" smtClean="0">
                <a:ea typeface="+mn-ea"/>
                <a:cs typeface="+mn-cs"/>
              </a:rPr>
              <a:t>The </a:t>
            </a:r>
            <a:r>
              <a:rPr lang="en-US" sz="1200" b="1" dirty="0" smtClean="0">
                <a:solidFill>
                  <a:schemeClr val="hlink"/>
                </a:solidFill>
                <a:ea typeface="+mn-ea"/>
                <a:cs typeface="+mn-cs"/>
              </a:rPr>
              <a:t>axon terminals</a:t>
            </a:r>
            <a:r>
              <a:rPr lang="en-US" sz="1200" dirty="0" smtClean="0">
                <a:ea typeface="+mn-ea"/>
                <a:cs typeface="+mn-cs"/>
              </a:rPr>
              <a:t> are at the end of the axon and send messages to a different neuron</a:t>
            </a:r>
          </a:p>
          <a:p>
            <a:pPr marL="182880" indent="-182880" eaLnBrk="1" fontAlgn="auto" hangingPunct="1">
              <a:lnSpc>
                <a:spcPct val="90000"/>
              </a:lnSpc>
              <a:spcAft>
                <a:spcPts val="0"/>
              </a:spcAft>
              <a:buFont typeface="Arial" pitchFamily="34" charset="0"/>
              <a:buChar char="•"/>
              <a:defRPr/>
            </a:pPr>
            <a:r>
              <a:rPr lang="en-US" sz="1200" dirty="0" smtClean="0">
                <a:ea typeface="+mn-ea"/>
                <a:cs typeface="+mn-cs"/>
              </a:rPr>
              <a:t>Myelin sheath</a:t>
            </a:r>
            <a:r>
              <a:rPr lang="en-US" sz="1200" baseline="0" dirty="0" smtClean="0">
                <a:ea typeface="+mn-ea"/>
                <a:cs typeface="+mn-cs"/>
              </a:rPr>
              <a:t> – insulator. Signal is transmitted faster</a:t>
            </a:r>
          </a:p>
          <a:p>
            <a:pPr marL="182880" indent="-182880" eaLnBrk="1" fontAlgn="auto" hangingPunct="1">
              <a:lnSpc>
                <a:spcPct val="90000"/>
              </a:lnSpc>
              <a:spcAft>
                <a:spcPts val="0"/>
              </a:spcAft>
              <a:buFont typeface="Arial" pitchFamily="34" charset="0"/>
              <a:buChar char="•"/>
              <a:defRPr/>
            </a:pPr>
            <a:r>
              <a:rPr lang="en-US" sz="1200" baseline="0" dirty="0" err="1" smtClean="0">
                <a:ea typeface="+mn-ea"/>
                <a:cs typeface="+mn-cs"/>
              </a:rPr>
              <a:t>Shwann</a:t>
            </a:r>
            <a:r>
              <a:rPr lang="en-US" sz="1200" baseline="0" dirty="0" smtClean="0">
                <a:ea typeface="+mn-ea"/>
                <a:cs typeface="+mn-cs"/>
              </a:rPr>
              <a:t> cell – produces myelin </a:t>
            </a:r>
          </a:p>
          <a:p>
            <a:pPr marL="182880" indent="-182880" eaLnBrk="1" fontAlgn="auto" hangingPunct="1">
              <a:lnSpc>
                <a:spcPct val="90000"/>
              </a:lnSpc>
              <a:spcAft>
                <a:spcPts val="0"/>
              </a:spcAft>
              <a:buFont typeface="Arial" pitchFamily="34" charset="0"/>
              <a:buChar char="•"/>
              <a:defRPr/>
            </a:pPr>
            <a:r>
              <a:rPr lang="en-US" sz="1200" baseline="0" dirty="0" smtClean="0">
                <a:ea typeface="+mn-ea"/>
                <a:cs typeface="+mn-cs"/>
              </a:rPr>
              <a:t>Node of </a:t>
            </a:r>
            <a:r>
              <a:rPr lang="en-US" sz="1200" baseline="0" dirty="0" err="1" smtClean="0">
                <a:ea typeface="+mn-ea"/>
                <a:cs typeface="+mn-cs"/>
              </a:rPr>
              <a:t>ranvier</a:t>
            </a:r>
            <a:r>
              <a:rPr lang="en-US" sz="1200" baseline="0" dirty="0" smtClean="0">
                <a:ea typeface="+mn-ea"/>
                <a:cs typeface="+mn-cs"/>
              </a:rPr>
              <a:t> – bounces signal across so signal isn’t transmitted too fast</a:t>
            </a:r>
          </a:p>
          <a:p>
            <a:pPr marL="182880" indent="-182880" eaLnBrk="1" fontAlgn="auto" hangingPunct="1">
              <a:lnSpc>
                <a:spcPct val="90000"/>
              </a:lnSpc>
              <a:spcAft>
                <a:spcPts val="0"/>
              </a:spcAft>
              <a:buFont typeface="Arial" pitchFamily="34" charset="0"/>
              <a:buChar char="•"/>
              <a:defRPr/>
            </a:pPr>
            <a:r>
              <a:rPr lang="en-US" sz="1200" baseline="0" dirty="0" err="1" smtClean="0">
                <a:ea typeface="+mn-ea"/>
                <a:cs typeface="+mn-cs"/>
              </a:rPr>
              <a:t>Demyelinationof</a:t>
            </a:r>
            <a:r>
              <a:rPr lang="en-US" sz="1200" baseline="0" dirty="0" smtClean="0">
                <a:ea typeface="+mn-ea"/>
                <a:cs typeface="+mn-cs"/>
              </a:rPr>
              <a:t> motor neurons result in say (muscle, memory loss)</a:t>
            </a:r>
            <a:endParaRPr lang="en-US" sz="1200" dirty="0" smtClean="0">
              <a:ea typeface="+mn-ea"/>
              <a:cs typeface="+mn-cs"/>
            </a:endParaRPr>
          </a:p>
          <a:p>
            <a:endParaRPr lang="en-US" dirty="0"/>
          </a:p>
        </p:txBody>
      </p:sp>
      <p:sp>
        <p:nvSpPr>
          <p:cNvPr id="4" name="Slide Number Placeholder 3"/>
          <p:cNvSpPr>
            <a:spLocks noGrp="1"/>
          </p:cNvSpPr>
          <p:nvPr>
            <p:ph type="sldNum" sz="quarter" idx="10"/>
          </p:nvPr>
        </p:nvSpPr>
        <p:spPr/>
        <p:txBody>
          <a:bodyPr/>
          <a:lstStyle/>
          <a:p>
            <a:fld id="{7D96E43E-F788-C344-B912-2B6C7FE764CD}" type="slidenum">
              <a:rPr lang="en-US" smtClean="0"/>
              <a:t>9</a:t>
            </a:fld>
            <a:endParaRPr lang="en-US"/>
          </a:p>
        </p:txBody>
      </p:sp>
    </p:spTree>
    <p:extLst>
      <p:ext uri="{BB962C8B-B14F-4D97-AF65-F5344CB8AC3E}">
        <p14:creationId xmlns:p14="http://schemas.microsoft.com/office/powerpoint/2010/main" val="412316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0D394F-1CAE-47CD-A60C-2B704212FA75}" type="slidenum">
              <a:rPr lang="en-US" smtClean="0"/>
              <a:t>10</a:t>
            </a:fld>
            <a:endParaRPr lang="en-US"/>
          </a:p>
        </p:txBody>
      </p:sp>
    </p:spTree>
    <p:extLst>
      <p:ext uri="{BB962C8B-B14F-4D97-AF65-F5344CB8AC3E}">
        <p14:creationId xmlns:p14="http://schemas.microsoft.com/office/powerpoint/2010/main" val="11266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ＭＳ Ｐゴシック" charset="0"/>
              </a:rPr>
              <a:t>Automatic animation.</a:t>
            </a:r>
          </a:p>
          <a:p>
            <a:pPr eaLnBrk="1" hangingPunct="1">
              <a:spcBef>
                <a:spcPct val="0"/>
              </a:spcBef>
            </a:pPr>
            <a:r>
              <a:rPr lang="en-US" dirty="0">
                <a:latin typeface="Calibri" charset="0"/>
                <a:ea typeface="ＭＳ Ｐゴシック" charset="0"/>
              </a:rPr>
              <a:t>Note: with both the stadium example and the action potential example, no physical object actually flows in any direction when the wave flows.  </a:t>
            </a:r>
          </a:p>
          <a:p>
            <a:pPr eaLnBrk="1" hangingPunct="1">
              <a:spcBef>
                <a:spcPct val="0"/>
              </a:spcBef>
            </a:pPr>
            <a:r>
              <a:rPr lang="en-US" dirty="0">
                <a:latin typeface="Calibri" charset="0"/>
                <a:ea typeface="ＭＳ Ｐゴシック" charset="0"/>
              </a:rPr>
              <a:t>The action potential is the area that is briefly charged by the net intake of positive ions; this is the traveling “electrical charge” created when channels in the cell membrane quickly allow positive ions in, and then more slowly pump the ions out again as the wave moves on.</a:t>
            </a:r>
          </a:p>
          <a:p>
            <a:pPr eaLnBrk="1" hangingPunct="1">
              <a:spcBef>
                <a:spcPct val="0"/>
              </a:spcBef>
            </a:pPr>
            <a:r>
              <a:rPr lang="en-US" dirty="0">
                <a:latin typeface="Calibri" charset="0"/>
                <a:ea typeface="ＭＳ Ｐゴシック" charset="0"/>
              </a:rPr>
              <a:t>The fans in the stadium create the wave by standing up briefly; the cell membrane creates a wave by pumping positive ions in briefly.  This could be the subject of a demonstration in class.</a:t>
            </a: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37931725" indent="-37474525">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940E5698-AB9D-8244-AFD6-733C33E18197}" type="slidenum">
              <a:rPr lang="en-US">
                <a:cs typeface="Arial" charset="0"/>
              </a:rPr>
              <a:pPr/>
              <a:t>11</a:t>
            </a:fld>
            <a:endParaRPr lang="en-US">
              <a:cs typeface="Arial" charset="0"/>
            </a:endParaRPr>
          </a:p>
        </p:txBody>
      </p:sp>
    </p:spTree>
    <p:extLst>
      <p:ext uri="{BB962C8B-B14F-4D97-AF65-F5344CB8AC3E}">
        <p14:creationId xmlns:p14="http://schemas.microsoft.com/office/powerpoint/2010/main" val="549404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033507-2EB7-D443-84D2-02B7648DAE61}"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033507-2EB7-D443-84D2-02B7648DAE61}"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033507-2EB7-D443-84D2-02B7648DAE61}"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015287" cy="914400"/>
          </a:xfrm>
        </p:spPr>
        <p:txBody>
          <a:bodyPr/>
          <a:lstStyle/>
          <a:p>
            <a:r>
              <a:rPr lang="en-US" smtClean="0"/>
              <a:t>Click to edit Master title style</a:t>
            </a:r>
            <a:endParaRPr lang="it-IT"/>
          </a:p>
        </p:txBody>
      </p:sp>
      <p:sp>
        <p:nvSpPr>
          <p:cNvPr id="3" name="Text Placeholder 2"/>
          <p:cNvSpPr>
            <a:spLocks noGrp="1"/>
          </p:cNvSpPr>
          <p:nvPr>
            <p:ph type="body" sz="half" idx="1"/>
          </p:nvPr>
        </p:nvSpPr>
        <p:spPr>
          <a:xfrm>
            <a:off x="609600" y="1600200"/>
            <a:ext cx="38862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Content Placeholder 3"/>
          <p:cNvSpPr>
            <a:spLocks noGrp="1"/>
          </p:cNvSpPr>
          <p:nvPr>
            <p:ph sz="half" idx="2"/>
          </p:nvPr>
        </p:nvSpPr>
        <p:spPr>
          <a:xfrm>
            <a:off x="4648200" y="1600200"/>
            <a:ext cx="38862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5" name="Rectangle 8"/>
          <p:cNvSpPr>
            <a:spLocks noGrp="1" noChangeArrowheads="1"/>
          </p:cNvSpPr>
          <p:nvPr>
            <p:ph type="dt" sz="half" idx="10"/>
          </p:nvPr>
        </p:nvSpPr>
        <p:spPr>
          <a:ln/>
        </p:spPr>
        <p:txBody>
          <a:bodyPr/>
          <a:lstStyle>
            <a:lvl1pPr>
              <a:defRPr/>
            </a:lvl1pPr>
          </a:lstStyle>
          <a:p>
            <a:pPr>
              <a:defRPr/>
            </a:pPr>
            <a:endParaRPr lang="en-GB"/>
          </a:p>
        </p:txBody>
      </p:sp>
      <p:sp>
        <p:nvSpPr>
          <p:cNvPr id="6" name="Rectangle 9"/>
          <p:cNvSpPr>
            <a:spLocks noGrp="1" noChangeArrowheads="1"/>
          </p:cNvSpPr>
          <p:nvPr>
            <p:ph type="ftr" sz="quarter" idx="11"/>
          </p:nvPr>
        </p:nvSpPr>
        <p:spPr>
          <a:ln/>
        </p:spPr>
        <p:txBody>
          <a:bodyPr/>
          <a:lstStyle>
            <a:lvl1pPr>
              <a:defRPr/>
            </a:lvl1pPr>
          </a:lstStyle>
          <a:p>
            <a:pPr>
              <a:defRPr/>
            </a:pPr>
            <a:endParaRPr lang="en-GB"/>
          </a:p>
        </p:txBody>
      </p:sp>
      <p:sp>
        <p:nvSpPr>
          <p:cNvPr id="7" name="Rectangle 10"/>
          <p:cNvSpPr>
            <a:spLocks noGrp="1" noChangeArrowheads="1"/>
          </p:cNvSpPr>
          <p:nvPr>
            <p:ph type="sldNum" sz="quarter" idx="12"/>
          </p:nvPr>
        </p:nvSpPr>
        <p:spPr>
          <a:ln/>
        </p:spPr>
        <p:txBody>
          <a:bodyPr/>
          <a:lstStyle>
            <a:lvl1pPr>
              <a:defRPr/>
            </a:lvl1pPr>
          </a:lstStyle>
          <a:p>
            <a:fld id="{9F410419-72F4-4A75-AFC4-96963A28BD06}" type="slidenum">
              <a:rPr lang="en-GB" altLang="en-US"/>
              <a:pPr/>
              <a:t>‹#›</a:t>
            </a:fld>
            <a:endParaRPr lang="en-GB" altLang="en-US"/>
          </a:p>
        </p:txBody>
      </p:sp>
    </p:spTree>
    <p:extLst>
      <p:ext uri="{BB962C8B-B14F-4D97-AF65-F5344CB8AC3E}">
        <p14:creationId xmlns:p14="http://schemas.microsoft.com/office/powerpoint/2010/main" val="312787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033507-2EB7-D443-84D2-02B7648DAE61}"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033507-2EB7-D443-84D2-02B7648DAE61}"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C033507-2EB7-D443-84D2-02B7648DAE61}"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033507-2EB7-D443-84D2-02B7648DAE61}" type="datetimeFigureOut">
              <a:rPr lang="en-US" smtClean="0"/>
              <a:t>9/18/2016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BC4CFD-D52C-F64D-BD24-21AC12A3EA85}"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033507-2EB7-D443-84D2-02B7648DAE61}" type="datetimeFigureOut">
              <a:rPr lang="en-US" smtClean="0"/>
              <a:t>9/18/2016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33507-2EB7-D443-84D2-02B7648DAE61}" type="datetimeFigureOut">
              <a:rPr lang="en-US" smtClean="0"/>
              <a:t>9/18/2016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33507-2EB7-D443-84D2-02B7648DAE61}"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C4CFD-D52C-F64D-BD24-21AC12A3EA85}"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33507-2EB7-D443-84D2-02B7648DAE61}"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033507-2EB7-D443-84D2-02B7648DAE61}" type="datetimeFigureOut">
              <a:rPr lang="en-US" smtClean="0"/>
              <a:t>9/18/2016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4BC4CFD-D52C-F64D-BD24-21AC12A3EA8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biopsychology</a:t>
            </a:r>
            <a:endParaRPr lang="en-US" dirty="0"/>
          </a:p>
        </p:txBody>
      </p:sp>
      <p:sp>
        <p:nvSpPr>
          <p:cNvPr id="3" name="Subtitle 2"/>
          <p:cNvSpPr>
            <a:spLocks noGrp="1"/>
          </p:cNvSpPr>
          <p:nvPr>
            <p:ph type="subTitle" idx="1"/>
          </p:nvPr>
        </p:nvSpPr>
        <p:spPr>
          <a:xfrm>
            <a:off x="1525491" y="3441933"/>
            <a:ext cx="6400800" cy="1752600"/>
          </a:xfrm>
        </p:spPr>
        <p:txBody>
          <a:bodyPr>
            <a:normAutofit fontScale="92500" lnSpcReduction="20000"/>
          </a:bodyPr>
          <a:lstStyle/>
          <a:p>
            <a:pPr algn="ctr"/>
            <a:r>
              <a:rPr lang="en-US" sz="2800" dirty="0" smtClean="0"/>
              <a:t>PSY. 101</a:t>
            </a:r>
          </a:p>
          <a:p>
            <a:pPr algn="ctr"/>
            <a:r>
              <a:rPr lang="en-US" sz="2800" dirty="0" smtClean="0"/>
              <a:t>Prof: Dr. Doe Buchli</a:t>
            </a:r>
          </a:p>
          <a:p>
            <a:pPr algn="ctr"/>
            <a:r>
              <a:rPr lang="en-US" sz="2800" dirty="0" smtClean="0"/>
              <a:t>Fall 2016</a:t>
            </a:r>
          </a:p>
          <a:p>
            <a:pPr algn="ctr"/>
            <a:r>
              <a:rPr lang="en-US" sz="2800" dirty="0" smtClean="0"/>
              <a:t>Mercer University</a:t>
            </a:r>
            <a:endParaRPr lang="en-US" sz="2800" dirty="0"/>
          </a:p>
        </p:txBody>
      </p:sp>
    </p:spTree>
    <p:extLst>
      <p:ext uri="{BB962C8B-B14F-4D97-AF65-F5344CB8AC3E}">
        <p14:creationId xmlns:p14="http://schemas.microsoft.com/office/powerpoint/2010/main" val="2508889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HOW NEURONS COMMUNICATE</a:t>
            </a:r>
            <a:endParaRPr lang="en-US" dirty="0"/>
          </a:p>
        </p:txBody>
      </p:sp>
      <p:pic>
        <p:nvPicPr>
          <p:cNvPr id="5" name="Picture 4"/>
          <p:cNvPicPr>
            <a:picLocks noChangeAspect="1"/>
          </p:cNvPicPr>
          <p:nvPr/>
        </p:nvPicPr>
        <p:blipFill>
          <a:blip r:embed="rId3"/>
          <a:stretch>
            <a:fillRect/>
          </a:stretch>
        </p:blipFill>
        <p:spPr>
          <a:xfrm>
            <a:off x="673100" y="1384299"/>
            <a:ext cx="7951155" cy="5045912"/>
          </a:xfrm>
          <a:prstGeom prst="rect">
            <a:avLst/>
          </a:prstGeom>
        </p:spPr>
      </p:pic>
    </p:spTree>
    <p:extLst>
      <p:ext uri="{BB962C8B-B14F-4D97-AF65-F5344CB8AC3E}">
        <p14:creationId xmlns:p14="http://schemas.microsoft.com/office/powerpoint/2010/main" val="3536600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b="16237"/>
          <a:stretch>
            <a:fillRect/>
          </a:stretch>
        </p:blipFill>
        <p:spPr bwMode="auto">
          <a:xfrm>
            <a:off x="455613" y="1524000"/>
            <a:ext cx="8334375" cy="414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400050" y="268288"/>
            <a:ext cx="8229600" cy="1114425"/>
          </a:xfrm>
        </p:spPr>
        <p:txBody>
          <a:bodyPr>
            <a:normAutofit fontScale="90000"/>
          </a:bodyPr>
          <a:lstStyle/>
          <a:p>
            <a:pPr eaLnBrk="1" hangingPunct="1">
              <a:lnSpc>
                <a:spcPts val="3200"/>
              </a:lnSpc>
            </a:pPr>
            <a:r>
              <a:rPr lang="en-US" sz="3600" b="1" dirty="0">
                <a:solidFill>
                  <a:srgbClr val="000000"/>
                </a:solidFill>
                <a:latin typeface="Arial" panose="020B0604020202020204" pitchFamily="34" charset="0"/>
                <a:ea typeface="ＭＳ Ｐゴシック" charset="0"/>
                <a:cs typeface="Arial" panose="020B0604020202020204" pitchFamily="34" charset="0"/>
              </a:rPr>
              <a:t>Action potential:</a:t>
            </a:r>
            <a:r>
              <a:rPr lang="en-US" sz="2800" b="1" dirty="0">
                <a:solidFill>
                  <a:srgbClr val="000000"/>
                </a:solidFill>
                <a:latin typeface="Arial" panose="020B0604020202020204" pitchFamily="34" charset="0"/>
                <a:ea typeface="ＭＳ Ｐゴシック" charset="0"/>
                <a:cs typeface="Arial" panose="020B0604020202020204" pitchFamily="34" charset="0"/>
              </a:rPr>
              <a:t/>
            </a:r>
            <a:br>
              <a:rPr lang="en-US" sz="2800" b="1" dirty="0">
                <a:solidFill>
                  <a:srgbClr val="000000"/>
                </a:solidFill>
                <a:latin typeface="Arial" panose="020B0604020202020204" pitchFamily="34" charset="0"/>
                <a:ea typeface="ＭＳ Ｐゴシック" charset="0"/>
                <a:cs typeface="Arial" panose="020B0604020202020204" pitchFamily="34" charset="0"/>
              </a:rPr>
            </a:br>
            <a:r>
              <a:rPr lang="en-US" sz="2800" b="1" dirty="0">
                <a:solidFill>
                  <a:srgbClr val="000000"/>
                </a:solidFill>
                <a:latin typeface="Arial" panose="020B0604020202020204" pitchFamily="34" charset="0"/>
                <a:ea typeface="ＭＳ Ｐゴシック" charset="0"/>
                <a:cs typeface="Arial" panose="020B0604020202020204" pitchFamily="34" charset="0"/>
              </a:rPr>
              <a:t>a neural impulse that travels down an axon like a wave</a:t>
            </a:r>
          </a:p>
        </p:txBody>
      </p:sp>
      <p:pic>
        <p:nvPicPr>
          <p:cNvPr id="5"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1864" t="84158" r="11475"/>
          <a:stretch>
            <a:fillRect/>
          </a:stretch>
        </p:blipFill>
        <p:spPr bwMode="auto">
          <a:xfrm>
            <a:off x="103188" y="5434013"/>
            <a:ext cx="9040812" cy="1081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4"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84534A47-401E-B349-B30D-8D62E430BC8F}" type="slidenum">
              <a:rPr lang="en-US" sz="1200">
                <a:solidFill>
                  <a:srgbClr val="898989"/>
                </a:solidFill>
                <a:cs typeface="Arial" charset="0"/>
              </a:rPr>
              <a:pPr/>
              <a:t>11</a:t>
            </a:fld>
            <a:endParaRPr lang="en-US" sz="1200">
              <a:solidFill>
                <a:srgbClr val="898989"/>
              </a:solidFill>
              <a:cs typeface="Arial" charset="0"/>
            </a:endParaRPr>
          </a:p>
        </p:txBody>
      </p:sp>
    </p:spTree>
    <p:extLst>
      <p:ext uri="{BB962C8B-B14F-4D97-AF65-F5344CB8AC3E}">
        <p14:creationId xmlns:p14="http://schemas.microsoft.com/office/powerpoint/2010/main" val="3284709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0" y="0"/>
            <a:ext cx="9290050" cy="6983413"/>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tangle 4"/>
          <p:cNvSpPr>
            <a:spLocks noChangeArrowheads="1"/>
          </p:cNvSpPr>
          <p:nvPr/>
        </p:nvSpPr>
        <p:spPr bwMode="auto">
          <a:xfrm>
            <a:off x="3175" y="1770063"/>
            <a:ext cx="1962150" cy="2568575"/>
          </a:xfrm>
          <a:prstGeom prst="rect">
            <a:avLst/>
          </a:prstGeom>
          <a:solidFill>
            <a:srgbClr val="444EA2"/>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lIns="191986" tIns="191986" rIns="191986" bIns="191986" anchor="ctr"/>
          <a:lstStyle>
            <a:lvl1pPr defTabSz="1066800" eaLnBrk="0" hangingPunct="0">
              <a:defRPr sz="2400">
                <a:solidFill>
                  <a:schemeClr val="tx1"/>
                </a:solidFill>
                <a:latin typeface="Calibri" pitchFamily="-65" charset="0"/>
                <a:cs typeface="Arial" charset="0"/>
              </a:defRPr>
            </a:lvl1pPr>
            <a:lvl2pPr marL="37931725" indent="-37474525" defTabSz="1066800" eaLnBrk="0" hangingPunct="0">
              <a:defRPr sz="2400">
                <a:solidFill>
                  <a:schemeClr val="tx1"/>
                </a:solidFill>
                <a:latin typeface="Calibri" pitchFamily="-65" charset="0"/>
                <a:cs typeface="Arial" charset="0"/>
              </a:defRPr>
            </a:lvl2pPr>
            <a:lvl3pPr eaLnBrk="0" hangingPunct="0">
              <a:defRPr sz="2400">
                <a:solidFill>
                  <a:schemeClr val="tx1"/>
                </a:solidFill>
                <a:latin typeface="Calibri" pitchFamily="-65" charset="0"/>
                <a:cs typeface="Arial" charset="0"/>
              </a:defRPr>
            </a:lvl3pPr>
            <a:lvl4pPr eaLnBrk="0" hangingPunct="0">
              <a:defRPr sz="2400">
                <a:solidFill>
                  <a:schemeClr val="tx1"/>
                </a:solidFill>
                <a:latin typeface="Calibri" pitchFamily="-65" charset="0"/>
                <a:cs typeface="Arial" charset="0"/>
              </a:defRPr>
            </a:lvl4pPr>
            <a:lvl5pPr eaLnBrk="0" hangingPunct="0">
              <a:defRPr sz="2400">
                <a:solidFill>
                  <a:schemeClr val="tx1"/>
                </a:solidFill>
                <a:latin typeface="Calibri" pitchFamily="-65" charset="0"/>
                <a:cs typeface="Arial" charset="0"/>
              </a:defRPr>
            </a:lvl5pPr>
            <a:lvl6pPr marL="457200" eaLnBrk="0" fontAlgn="base" hangingPunct="0">
              <a:spcBef>
                <a:spcPct val="0"/>
              </a:spcBef>
              <a:spcAft>
                <a:spcPct val="0"/>
              </a:spcAft>
              <a:defRPr sz="2400">
                <a:solidFill>
                  <a:schemeClr val="tx1"/>
                </a:solidFill>
                <a:latin typeface="Calibri" pitchFamily="-65" charset="0"/>
                <a:cs typeface="Arial" charset="0"/>
              </a:defRPr>
            </a:lvl6pPr>
            <a:lvl7pPr marL="914400" eaLnBrk="0" fontAlgn="base" hangingPunct="0">
              <a:spcBef>
                <a:spcPct val="0"/>
              </a:spcBef>
              <a:spcAft>
                <a:spcPct val="0"/>
              </a:spcAft>
              <a:defRPr sz="2400">
                <a:solidFill>
                  <a:schemeClr val="tx1"/>
                </a:solidFill>
                <a:latin typeface="Calibri" pitchFamily="-65" charset="0"/>
                <a:cs typeface="Arial" charset="0"/>
              </a:defRPr>
            </a:lvl7pPr>
            <a:lvl8pPr marL="1371600" eaLnBrk="0" fontAlgn="base" hangingPunct="0">
              <a:spcBef>
                <a:spcPct val="0"/>
              </a:spcBef>
              <a:spcAft>
                <a:spcPct val="0"/>
              </a:spcAft>
              <a:defRPr sz="2400">
                <a:solidFill>
                  <a:schemeClr val="tx1"/>
                </a:solidFill>
                <a:latin typeface="Calibri" pitchFamily="-65" charset="0"/>
                <a:cs typeface="Arial" charset="0"/>
              </a:defRPr>
            </a:lvl8pPr>
            <a:lvl9pPr marL="1828800" eaLnBrk="0" fontAlgn="base" hangingPunct="0">
              <a:spcBef>
                <a:spcPct val="0"/>
              </a:spcBef>
              <a:spcAft>
                <a:spcPct val="0"/>
              </a:spcAft>
              <a:defRPr sz="2400">
                <a:solidFill>
                  <a:schemeClr val="tx1"/>
                </a:solidFill>
                <a:latin typeface="Calibri" pitchFamily="-65" charset="0"/>
                <a:cs typeface="Arial" charset="0"/>
              </a:defRPr>
            </a:lvl9pPr>
          </a:lstStyle>
          <a:p>
            <a:pPr algn="ctr" eaLnBrk="1" hangingPunct="1">
              <a:lnSpc>
                <a:spcPts val="1800"/>
              </a:lnSpc>
              <a:defRPr/>
            </a:pPr>
            <a:r>
              <a:rPr lang="en-US" altLang="en-US" sz="2200" smtClean="0">
                <a:solidFill>
                  <a:srgbClr val="FFFFFF"/>
                </a:solidFill>
                <a:ea typeface="+mn-ea"/>
              </a:rPr>
              <a:t>The neuron receives signals from other neurons; some are telling it to fire and some are telling it not to fire.</a:t>
            </a:r>
          </a:p>
        </p:txBody>
      </p:sp>
      <p:sp>
        <p:nvSpPr>
          <p:cNvPr id="6" name="Rectangle 5"/>
          <p:cNvSpPr>
            <a:spLocks noChangeArrowheads="1"/>
          </p:cNvSpPr>
          <p:nvPr/>
        </p:nvSpPr>
        <p:spPr bwMode="auto">
          <a:xfrm>
            <a:off x="2055739" y="1770063"/>
            <a:ext cx="2868613" cy="3306762"/>
          </a:xfrm>
          <a:prstGeom prst="rect">
            <a:avLst/>
          </a:prstGeom>
          <a:solidFill>
            <a:srgbClr val="444EA2"/>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lIns="191986" tIns="191986" rIns="191986" bIns="191986" anchor="ctr"/>
          <a:lstStyle/>
          <a:p>
            <a:pPr marL="342900" indent="-342900" defTabSz="1066800">
              <a:lnSpc>
                <a:spcPts val="1800"/>
              </a:lnSpc>
              <a:buFont typeface="Wingdings" charset="0"/>
              <a:buChar char="§"/>
            </a:pPr>
            <a:r>
              <a:rPr lang="en-US" sz="2200" dirty="0">
                <a:solidFill>
                  <a:srgbClr val="FFFFFF"/>
                </a:solidFill>
              </a:rPr>
              <a:t>When the </a:t>
            </a:r>
            <a:r>
              <a:rPr lang="en-US" sz="2200" b="1" dirty="0">
                <a:solidFill>
                  <a:srgbClr val="FAC090"/>
                </a:solidFill>
              </a:rPr>
              <a:t>threshold</a:t>
            </a:r>
            <a:r>
              <a:rPr lang="en-US" sz="2200" dirty="0">
                <a:solidFill>
                  <a:srgbClr val="FFFFFF"/>
                </a:solidFill>
              </a:rPr>
              <a:t> is reached, the </a:t>
            </a:r>
            <a:r>
              <a:rPr lang="en-US" sz="2200" b="1" dirty="0">
                <a:solidFill>
                  <a:srgbClr val="FFFFFF"/>
                </a:solidFill>
              </a:rPr>
              <a:t>action potential </a:t>
            </a:r>
            <a:r>
              <a:rPr lang="en-US" sz="2200" dirty="0">
                <a:solidFill>
                  <a:srgbClr val="FFFFFF"/>
                </a:solidFill>
              </a:rPr>
              <a:t>starts moving. </a:t>
            </a:r>
          </a:p>
          <a:p>
            <a:pPr marL="342900" indent="-342900" defTabSz="1066800">
              <a:lnSpc>
                <a:spcPts val="1800"/>
              </a:lnSpc>
              <a:buFont typeface="Wingdings" charset="0"/>
              <a:buChar char="§"/>
            </a:pPr>
            <a:r>
              <a:rPr lang="en-US" sz="2200" dirty="0">
                <a:solidFill>
                  <a:srgbClr val="FFFFFF"/>
                </a:solidFill>
              </a:rPr>
              <a:t>Like a gun, it either fires or it doesn’t; more stimulation does nothing.</a:t>
            </a:r>
          </a:p>
          <a:p>
            <a:pPr marL="342900" indent="-342900" defTabSz="1066800">
              <a:lnSpc>
                <a:spcPts val="1800"/>
              </a:lnSpc>
              <a:buFont typeface="Wingdings" charset="0"/>
              <a:buChar char="§"/>
            </a:pPr>
            <a:r>
              <a:rPr lang="en-US" sz="2200" dirty="0">
                <a:solidFill>
                  <a:srgbClr val="FFFFFF"/>
                </a:solidFill>
              </a:rPr>
              <a:t>This is known as the “all-or-none” response.     </a:t>
            </a:r>
          </a:p>
        </p:txBody>
      </p:sp>
      <p:sp>
        <p:nvSpPr>
          <p:cNvPr id="7" name="Rectangle 6"/>
          <p:cNvSpPr>
            <a:spLocks noChangeArrowheads="1"/>
          </p:cNvSpPr>
          <p:nvPr/>
        </p:nvSpPr>
        <p:spPr bwMode="auto">
          <a:xfrm>
            <a:off x="4986338" y="1781175"/>
            <a:ext cx="1943100" cy="2686050"/>
          </a:xfrm>
          <a:prstGeom prst="rect">
            <a:avLst/>
          </a:prstGeom>
          <a:solidFill>
            <a:srgbClr val="444EA2"/>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lIns="191986" tIns="191986" rIns="191986" bIns="191986" anchor="ctr"/>
          <a:lstStyle>
            <a:lvl1pPr defTabSz="1066800" eaLnBrk="0" hangingPunct="0">
              <a:defRPr sz="2400">
                <a:solidFill>
                  <a:schemeClr val="tx1"/>
                </a:solidFill>
                <a:latin typeface="Calibri" pitchFamily="-65" charset="0"/>
                <a:cs typeface="Arial" charset="0"/>
              </a:defRPr>
            </a:lvl1pPr>
            <a:lvl2pPr marL="37931725" indent="-37474525" defTabSz="1066800" eaLnBrk="0" hangingPunct="0">
              <a:defRPr sz="2400">
                <a:solidFill>
                  <a:schemeClr val="tx1"/>
                </a:solidFill>
                <a:latin typeface="Calibri" pitchFamily="-65" charset="0"/>
                <a:cs typeface="Arial" charset="0"/>
              </a:defRPr>
            </a:lvl2pPr>
            <a:lvl3pPr eaLnBrk="0" hangingPunct="0">
              <a:defRPr sz="2400">
                <a:solidFill>
                  <a:schemeClr val="tx1"/>
                </a:solidFill>
                <a:latin typeface="Calibri" pitchFamily="-65" charset="0"/>
                <a:cs typeface="Arial" charset="0"/>
              </a:defRPr>
            </a:lvl3pPr>
            <a:lvl4pPr eaLnBrk="0" hangingPunct="0">
              <a:defRPr sz="2400">
                <a:solidFill>
                  <a:schemeClr val="tx1"/>
                </a:solidFill>
                <a:latin typeface="Calibri" pitchFamily="-65" charset="0"/>
                <a:cs typeface="Arial" charset="0"/>
              </a:defRPr>
            </a:lvl4pPr>
            <a:lvl5pPr eaLnBrk="0" hangingPunct="0">
              <a:defRPr sz="2400">
                <a:solidFill>
                  <a:schemeClr val="tx1"/>
                </a:solidFill>
                <a:latin typeface="Calibri" pitchFamily="-65" charset="0"/>
                <a:cs typeface="Arial" charset="0"/>
              </a:defRPr>
            </a:lvl5pPr>
            <a:lvl6pPr marL="457200" eaLnBrk="0" fontAlgn="base" hangingPunct="0">
              <a:spcBef>
                <a:spcPct val="0"/>
              </a:spcBef>
              <a:spcAft>
                <a:spcPct val="0"/>
              </a:spcAft>
              <a:defRPr sz="2400">
                <a:solidFill>
                  <a:schemeClr val="tx1"/>
                </a:solidFill>
                <a:latin typeface="Calibri" pitchFamily="-65" charset="0"/>
                <a:cs typeface="Arial" charset="0"/>
              </a:defRPr>
            </a:lvl6pPr>
            <a:lvl7pPr marL="914400" eaLnBrk="0" fontAlgn="base" hangingPunct="0">
              <a:spcBef>
                <a:spcPct val="0"/>
              </a:spcBef>
              <a:spcAft>
                <a:spcPct val="0"/>
              </a:spcAft>
              <a:defRPr sz="2400">
                <a:solidFill>
                  <a:schemeClr val="tx1"/>
                </a:solidFill>
                <a:latin typeface="Calibri" pitchFamily="-65" charset="0"/>
                <a:cs typeface="Arial" charset="0"/>
              </a:defRPr>
            </a:lvl7pPr>
            <a:lvl8pPr marL="1371600" eaLnBrk="0" fontAlgn="base" hangingPunct="0">
              <a:spcBef>
                <a:spcPct val="0"/>
              </a:spcBef>
              <a:spcAft>
                <a:spcPct val="0"/>
              </a:spcAft>
              <a:defRPr sz="2400">
                <a:solidFill>
                  <a:schemeClr val="tx1"/>
                </a:solidFill>
                <a:latin typeface="Calibri" pitchFamily="-65" charset="0"/>
                <a:cs typeface="Arial" charset="0"/>
              </a:defRPr>
            </a:lvl8pPr>
            <a:lvl9pPr marL="1828800" eaLnBrk="0" fontAlgn="base" hangingPunct="0">
              <a:spcBef>
                <a:spcPct val="0"/>
              </a:spcBef>
              <a:spcAft>
                <a:spcPct val="0"/>
              </a:spcAft>
              <a:defRPr sz="2400">
                <a:solidFill>
                  <a:schemeClr val="tx1"/>
                </a:solidFill>
                <a:latin typeface="Calibri" pitchFamily="-65" charset="0"/>
                <a:cs typeface="Arial" charset="0"/>
              </a:defRPr>
            </a:lvl9pPr>
          </a:lstStyle>
          <a:p>
            <a:pPr algn="ctr" eaLnBrk="1" hangingPunct="1">
              <a:lnSpc>
                <a:spcPts val="1800"/>
              </a:lnSpc>
              <a:defRPr/>
            </a:pPr>
            <a:r>
              <a:rPr lang="en-US" altLang="en-US" sz="2200" smtClean="0">
                <a:solidFill>
                  <a:srgbClr val="FFFFFF"/>
                </a:solidFill>
                <a:ea typeface="+mn-ea"/>
              </a:rPr>
              <a:t>The action potential travels down the axon from the cell body to the terminal branches.</a:t>
            </a:r>
          </a:p>
        </p:txBody>
      </p:sp>
      <p:sp>
        <p:nvSpPr>
          <p:cNvPr id="8" name="Rectangle 7"/>
          <p:cNvSpPr>
            <a:spLocks noChangeArrowheads="1"/>
          </p:cNvSpPr>
          <p:nvPr/>
        </p:nvSpPr>
        <p:spPr bwMode="auto">
          <a:xfrm>
            <a:off x="7081838" y="1793875"/>
            <a:ext cx="1901825" cy="3395663"/>
          </a:xfrm>
          <a:prstGeom prst="rect">
            <a:avLst/>
          </a:prstGeom>
          <a:solidFill>
            <a:srgbClr val="444EA2"/>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lIns="191986" tIns="191986" rIns="191986" bIns="191986" anchor="ctr"/>
          <a:lstStyle>
            <a:lvl1pPr defTabSz="1066800" eaLnBrk="0" hangingPunct="0">
              <a:defRPr sz="2400">
                <a:solidFill>
                  <a:schemeClr val="tx1"/>
                </a:solidFill>
                <a:latin typeface="Calibri" pitchFamily="-65" charset="0"/>
                <a:cs typeface="Arial" charset="0"/>
              </a:defRPr>
            </a:lvl1pPr>
            <a:lvl2pPr marL="37931725" indent="-37474525" defTabSz="1066800" eaLnBrk="0" hangingPunct="0">
              <a:defRPr sz="2400">
                <a:solidFill>
                  <a:schemeClr val="tx1"/>
                </a:solidFill>
                <a:latin typeface="Calibri" pitchFamily="-65" charset="0"/>
                <a:cs typeface="Arial" charset="0"/>
              </a:defRPr>
            </a:lvl2pPr>
            <a:lvl3pPr eaLnBrk="0" hangingPunct="0">
              <a:defRPr sz="2400">
                <a:solidFill>
                  <a:schemeClr val="tx1"/>
                </a:solidFill>
                <a:latin typeface="Calibri" pitchFamily="-65" charset="0"/>
                <a:cs typeface="Arial" charset="0"/>
              </a:defRPr>
            </a:lvl3pPr>
            <a:lvl4pPr eaLnBrk="0" hangingPunct="0">
              <a:defRPr sz="2400">
                <a:solidFill>
                  <a:schemeClr val="tx1"/>
                </a:solidFill>
                <a:latin typeface="Calibri" pitchFamily="-65" charset="0"/>
                <a:cs typeface="Arial" charset="0"/>
              </a:defRPr>
            </a:lvl4pPr>
            <a:lvl5pPr eaLnBrk="0" hangingPunct="0">
              <a:defRPr sz="2400">
                <a:solidFill>
                  <a:schemeClr val="tx1"/>
                </a:solidFill>
                <a:latin typeface="Calibri" pitchFamily="-65" charset="0"/>
                <a:cs typeface="Arial" charset="0"/>
              </a:defRPr>
            </a:lvl5pPr>
            <a:lvl6pPr marL="457200" eaLnBrk="0" fontAlgn="base" hangingPunct="0">
              <a:spcBef>
                <a:spcPct val="0"/>
              </a:spcBef>
              <a:spcAft>
                <a:spcPct val="0"/>
              </a:spcAft>
              <a:defRPr sz="2400">
                <a:solidFill>
                  <a:schemeClr val="tx1"/>
                </a:solidFill>
                <a:latin typeface="Calibri" pitchFamily="-65" charset="0"/>
                <a:cs typeface="Arial" charset="0"/>
              </a:defRPr>
            </a:lvl6pPr>
            <a:lvl7pPr marL="914400" eaLnBrk="0" fontAlgn="base" hangingPunct="0">
              <a:spcBef>
                <a:spcPct val="0"/>
              </a:spcBef>
              <a:spcAft>
                <a:spcPct val="0"/>
              </a:spcAft>
              <a:defRPr sz="2400">
                <a:solidFill>
                  <a:schemeClr val="tx1"/>
                </a:solidFill>
                <a:latin typeface="Calibri" pitchFamily="-65" charset="0"/>
                <a:cs typeface="Arial" charset="0"/>
              </a:defRPr>
            </a:lvl7pPr>
            <a:lvl8pPr marL="1371600" eaLnBrk="0" fontAlgn="base" hangingPunct="0">
              <a:spcBef>
                <a:spcPct val="0"/>
              </a:spcBef>
              <a:spcAft>
                <a:spcPct val="0"/>
              </a:spcAft>
              <a:defRPr sz="2400">
                <a:solidFill>
                  <a:schemeClr val="tx1"/>
                </a:solidFill>
                <a:latin typeface="Calibri" pitchFamily="-65" charset="0"/>
                <a:cs typeface="Arial" charset="0"/>
              </a:defRPr>
            </a:lvl8pPr>
            <a:lvl9pPr marL="1828800" eaLnBrk="0" fontAlgn="base" hangingPunct="0">
              <a:spcBef>
                <a:spcPct val="0"/>
              </a:spcBef>
              <a:spcAft>
                <a:spcPct val="0"/>
              </a:spcAft>
              <a:defRPr sz="2400">
                <a:solidFill>
                  <a:schemeClr val="tx1"/>
                </a:solidFill>
                <a:latin typeface="Calibri" pitchFamily="-65" charset="0"/>
                <a:cs typeface="Arial" charset="0"/>
              </a:defRPr>
            </a:lvl9pPr>
          </a:lstStyle>
          <a:p>
            <a:pPr algn="ctr" eaLnBrk="1" hangingPunct="1">
              <a:lnSpc>
                <a:spcPts val="1800"/>
              </a:lnSpc>
              <a:defRPr/>
            </a:pPr>
            <a:r>
              <a:rPr lang="en-US" altLang="en-US" sz="2200" smtClean="0">
                <a:solidFill>
                  <a:srgbClr val="FFFFFF"/>
                </a:solidFill>
                <a:ea typeface="+mn-ea"/>
              </a:rPr>
              <a:t>The signal is transmitted to another cell.  However, the message must find a way to cross a gap between cells. This gap is also called </a:t>
            </a:r>
            <a:r>
              <a:rPr lang="en-US" altLang="en-US" sz="2200" b="1" smtClean="0">
                <a:solidFill>
                  <a:srgbClr val="FAC090"/>
                </a:solidFill>
                <a:ea typeface="+mn-ea"/>
              </a:rPr>
              <a:t>the synapse.</a:t>
            </a:r>
            <a:endParaRPr lang="en-US" altLang="en-US" sz="2200" smtClean="0">
              <a:solidFill>
                <a:srgbClr val="FAC090"/>
              </a:solidFill>
              <a:ea typeface="+mn-ea"/>
            </a:endParaRPr>
          </a:p>
        </p:txBody>
      </p:sp>
      <p:sp>
        <p:nvSpPr>
          <p:cNvPr id="9" name="Rectangle 8"/>
          <p:cNvSpPr>
            <a:spLocks noChangeArrowheads="1"/>
          </p:cNvSpPr>
          <p:nvPr/>
        </p:nvSpPr>
        <p:spPr bwMode="auto">
          <a:xfrm>
            <a:off x="4645025" y="465137"/>
            <a:ext cx="3722687" cy="60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2000"/>
              </a:lnSpc>
            </a:pPr>
            <a:r>
              <a:rPr lang="en-US" sz="2400" dirty="0">
                <a:solidFill>
                  <a:srgbClr val="444EA2"/>
                </a:solidFill>
              </a:rPr>
              <a:t>How neurons communicate</a:t>
            </a:r>
            <a:br>
              <a:rPr lang="en-US" sz="2400" dirty="0">
                <a:solidFill>
                  <a:srgbClr val="444EA2"/>
                </a:solidFill>
              </a:rPr>
            </a:br>
            <a:r>
              <a:rPr lang="en-US" sz="2400" dirty="0">
                <a:solidFill>
                  <a:srgbClr val="444EA2"/>
                </a:solidFill>
              </a:rPr>
              <a:t>(with each other):</a:t>
            </a:r>
          </a:p>
        </p:txBody>
      </p:sp>
      <p:sp>
        <p:nvSpPr>
          <p:cNvPr id="8200" name="Rectangle 11"/>
          <p:cNvSpPr>
            <a:spLocks noChangeArrowheads="1"/>
          </p:cNvSpPr>
          <p:nvPr/>
        </p:nvSpPr>
        <p:spPr bwMode="auto">
          <a:xfrm>
            <a:off x="194384" y="369888"/>
            <a:ext cx="4005263" cy="140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ts val="2400"/>
              </a:lnSpc>
            </a:pPr>
            <a:r>
              <a:rPr lang="en-US" sz="2800" dirty="0">
                <a:solidFill>
                  <a:srgbClr val="444EA2"/>
                </a:solidFill>
              </a:rPr>
              <a:t>When does the cell send the action potential?...  when it reaches a threshold</a:t>
            </a:r>
          </a:p>
        </p:txBody>
      </p:sp>
      <p:sp>
        <p:nvSpPr>
          <p:cNvPr id="13" name="Rectangle 12"/>
          <p:cNvSpPr>
            <a:spLocks noChangeArrowheads="1"/>
          </p:cNvSpPr>
          <p:nvPr/>
        </p:nvSpPr>
        <p:spPr bwMode="auto">
          <a:xfrm>
            <a:off x="177800" y="5362575"/>
            <a:ext cx="457200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2000"/>
              </a:lnSpc>
            </a:pPr>
            <a:r>
              <a:rPr lang="en-US" sz="2400"/>
              <a:t>The </a:t>
            </a:r>
            <a:r>
              <a:rPr lang="en-US" sz="2400" b="1"/>
              <a:t>threshold </a:t>
            </a:r>
            <a:r>
              <a:rPr lang="en-US" sz="2400"/>
              <a:t>is reached when excitatory (“Fire!”) signals outweigh the inhibitory  (“Don’t fire!”) signals by a certain amount. </a:t>
            </a:r>
          </a:p>
        </p:txBody>
      </p:sp>
      <p:sp>
        <p:nvSpPr>
          <p:cNvPr id="8202" name="Slide Number Placeholder 10"/>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4FBFCF8D-625C-9247-9418-CDEA5FCA0A89}" type="slidenum">
              <a:rPr lang="en-US" sz="1200">
                <a:solidFill>
                  <a:srgbClr val="898989"/>
                </a:solidFill>
                <a:cs typeface="Arial" charset="0"/>
              </a:rPr>
              <a:pPr/>
              <a:t>12</a:t>
            </a:fld>
            <a:endParaRPr lang="en-US" sz="1200">
              <a:solidFill>
                <a:srgbClr val="898989"/>
              </a:solidFill>
              <a:cs typeface="Arial" charset="0"/>
            </a:endParaRPr>
          </a:p>
        </p:txBody>
      </p:sp>
      <p:cxnSp>
        <p:nvCxnSpPr>
          <p:cNvPr id="3" name="Straight Arrow Connector 2"/>
          <p:cNvCxnSpPr>
            <a:stCxn id="5" idx="2"/>
          </p:cNvCxnSpPr>
          <p:nvPr/>
        </p:nvCxnSpPr>
        <p:spPr>
          <a:xfrm>
            <a:off x="984250" y="4338638"/>
            <a:ext cx="179532" cy="8509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9948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03-0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855" y="1219200"/>
            <a:ext cx="4346807" cy="515496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9" name="TextBox 6"/>
          <p:cNvSpPr>
            <a:spLocks noChangeArrowheads="1"/>
          </p:cNvSpPr>
          <p:nvPr/>
        </p:nvSpPr>
        <p:spPr bwMode="auto">
          <a:xfrm>
            <a:off x="304800" y="4430713"/>
            <a:ext cx="2587625" cy="1522412"/>
          </a:xfrm>
          <a:prstGeom prst="roundRect">
            <a:avLst>
              <a:gd name="adj" fmla="val 16667"/>
            </a:avLst>
          </a:prstGeom>
          <a:solidFill>
            <a:schemeClr val="accent1"/>
          </a:solidFill>
          <a:ln>
            <a:noFill/>
          </a:ln>
          <a:extLst/>
        </p:spPr>
        <p:txBody>
          <a:bodyPr/>
          <a:lstStyle/>
          <a:p>
            <a:pPr>
              <a:lnSpc>
                <a:spcPts val="2000"/>
              </a:lnSpc>
              <a:spcBef>
                <a:spcPct val="20000"/>
              </a:spcBef>
              <a:buFont typeface="Arial" charset="0"/>
              <a:buNone/>
            </a:pPr>
            <a:r>
              <a:rPr lang="en-US" sz="2400" dirty="0"/>
              <a:t>The synapse is also known as the “</a:t>
            </a:r>
            <a:r>
              <a:rPr lang="en-US" sz="2400" b="1" dirty="0"/>
              <a:t>synaptic junction</a:t>
            </a:r>
            <a:r>
              <a:rPr lang="en-US" sz="2400" dirty="0"/>
              <a:t>” or “</a:t>
            </a:r>
            <a:r>
              <a:rPr lang="en-US" sz="2400" b="1" dirty="0"/>
              <a:t>synaptic gap</a:t>
            </a:r>
            <a:r>
              <a:rPr lang="en-US" sz="2400" dirty="0"/>
              <a:t>.”</a:t>
            </a:r>
          </a:p>
        </p:txBody>
      </p:sp>
      <p:sp>
        <p:nvSpPr>
          <p:cNvPr id="9220" name="Title 1"/>
          <p:cNvSpPr>
            <a:spLocks noGrp="1"/>
          </p:cNvSpPr>
          <p:nvPr>
            <p:ph type="title"/>
          </p:nvPr>
        </p:nvSpPr>
        <p:spPr>
          <a:xfrm>
            <a:off x="457200" y="274638"/>
            <a:ext cx="8399463" cy="944562"/>
          </a:xfrm>
        </p:spPr>
        <p:txBody>
          <a:bodyPr/>
          <a:lstStyle/>
          <a:p>
            <a:pPr eaLnBrk="1" hangingPunct="1"/>
            <a:r>
              <a:rPr lang="en-US" b="1" dirty="0">
                <a:solidFill>
                  <a:schemeClr val="tx1"/>
                </a:solidFill>
                <a:latin typeface="Arial" panose="020B0604020202020204" pitchFamily="34" charset="0"/>
                <a:ea typeface="ＭＳ Ｐゴシック" charset="0"/>
                <a:cs typeface="Arial" panose="020B0604020202020204" pitchFamily="34" charset="0"/>
              </a:rPr>
              <a:t>The Synapse</a:t>
            </a:r>
          </a:p>
        </p:txBody>
      </p:sp>
      <p:sp>
        <p:nvSpPr>
          <p:cNvPr id="9221" name="TextBox 5"/>
          <p:cNvSpPr>
            <a:spLocks noChangeArrowheads="1"/>
          </p:cNvSpPr>
          <p:nvPr/>
        </p:nvSpPr>
        <p:spPr bwMode="auto">
          <a:xfrm>
            <a:off x="138375" y="1287632"/>
            <a:ext cx="3124200" cy="2041525"/>
          </a:xfrm>
          <a:prstGeom prst="roundRect">
            <a:avLst>
              <a:gd name="adj" fmla="val 16667"/>
            </a:avLst>
          </a:prstGeom>
          <a:solidFill>
            <a:schemeClr val="accent1"/>
          </a:solidFill>
          <a:ln>
            <a:noFill/>
          </a:ln>
          <a:extLst/>
        </p:spPr>
        <p:txBody>
          <a:bodyPr/>
          <a:lstStyle/>
          <a:p>
            <a:pPr>
              <a:lnSpc>
                <a:spcPts val="2000"/>
              </a:lnSpc>
              <a:spcBef>
                <a:spcPct val="20000"/>
              </a:spcBef>
              <a:buFont typeface="Arial" charset="0"/>
              <a:buNone/>
            </a:pPr>
            <a:r>
              <a:rPr lang="en-US" sz="2400" dirty="0"/>
              <a:t>The synapse is a junction between the axon tip of the sending neuron and the dendrite or cell body of the receiving neuron.</a:t>
            </a:r>
          </a:p>
        </p:txBody>
      </p:sp>
      <p:sp>
        <p:nvSpPr>
          <p:cNvPr id="9222"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1AE478F5-E3F6-9D48-9DFD-793CB725D69F}" type="slidenum">
              <a:rPr lang="en-US" sz="1200">
                <a:solidFill>
                  <a:srgbClr val="898989"/>
                </a:solidFill>
                <a:cs typeface="Arial" charset="0"/>
              </a:rPr>
              <a:pPr/>
              <a:t>13</a:t>
            </a:fld>
            <a:endParaRPr lang="en-US" sz="1200">
              <a:solidFill>
                <a:srgbClr val="898989"/>
              </a:solidFill>
              <a:cs typeface="Arial" charset="0"/>
            </a:endParaRPr>
          </a:p>
        </p:txBody>
      </p:sp>
    </p:spTree>
    <p:extLst>
      <p:ext uri="{BB962C8B-B14F-4D97-AF65-F5344CB8AC3E}">
        <p14:creationId xmlns:p14="http://schemas.microsoft.com/office/powerpoint/2010/main" val="3593342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82563"/>
            <a:ext cx="8399463" cy="944562"/>
          </a:xfrm>
        </p:spPr>
        <p:txBody>
          <a:bodyPr/>
          <a:lstStyle/>
          <a:p>
            <a:pPr eaLnBrk="1" hangingPunct="1"/>
            <a:r>
              <a:rPr lang="en-US" b="1" dirty="0">
                <a:solidFill>
                  <a:schemeClr val="tx1"/>
                </a:solidFill>
                <a:latin typeface="Arial" panose="020B0604020202020204" pitchFamily="34" charset="0"/>
                <a:ea typeface="ＭＳ Ｐゴシック" charset="0"/>
                <a:cs typeface="Arial" panose="020B0604020202020204" pitchFamily="34" charset="0"/>
              </a:rPr>
              <a:t>Neurotransmitters</a:t>
            </a:r>
          </a:p>
        </p:txBody>
      </p:sp>
      <p:pic>
        <p:nvPicPr>
          <p:cNvPr id="5" name="Picture 4" descr="figure-03-03-2"/>
          <p:cNvPicPr>
            <a:picLocks noChangeAspect="1" noChangeArrowheads="1"/>
          </p:cNvPicPr>
          <p:nvPr/>
        </p:nvPicPr>
        <p:blipFill>
          <a:blip r:embed="rId3">
            <a:extLst>
              <a:ext uri="{28A0092B-C50C-407E-A947-70E740481C1C}">
                <a14:useLocalDpi xmlns:a14="http://schemas.microsoft.com/office/drawing/2010/main" val="0"/>
              </a:ext>
            </a:extLst>
          </a:blip>
          <a:srcRect t="56818"/>
          <a:stretch>
            <a:fillRect/>
          </a:stretch>
        </p:blipFill>
        <p:spPr bwMode="auto">
          <a:xfrm>
            <a:off x="160338" y="2362200"/>
            <a:ext cx="8791575" cy="362108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Content Placeholder 2"/>
          <p:cNvSpPr>
            <a:spLocks noGrp="1"/>
          </p:cNvSpPr>
          <p:nvPr>
            <p:ph idx="1"/>
          </p:nvPr>
        </p:nvSpPr>
        <p:spPr>
          <a:xfrm>
            <a:off x="5427925" y="491771"/>
            <a:ext cx="2635250" cy="1506537"/>
          </a:xfrm>
          <a:prstGeom prst="roundRect">
            <a:avLst>
              <a:gd name="adj" fmla="val 16667"/>
            </a:avLst>
          </a:prstGeom>
          <a:solidFill>
            <a:schemeClr val="accent1"/>
          </a:solidFill>
        </p:spPr>
        <p:txBody>
          <a:bodyPr>
            <a:normAutofit fontScale="85000" lnSpcReduction="10000"/>
          </a:bodyPr>
          <a:lstStyle/>
          <a:p>
            <a:pPr marL="0" indent="0" eaLnBrk="1" hangingPunct="1">
              <a:lnSpc>
                <a:spcPts val="2000"/>
              </a:lnSpc>
              <a:buFont typeface="Arial" charset="0"/>
              <a:buNone/>
            </a:pPr>
            <a:r>
              <a:rPr lang="en-US" sz="2400" dirty="0">
                <a:latin typeface="Calibri" charset="0"/>
                <a:ea typeface="ＭＳ Ｐゴシック" charset="0"/>
              </a:rPr>
              <a:t>Neurotransmitters are chemicals used to send a signal across the synaptic gap.</a:t>
            </a:r>
          </a:p>
        </p:txBody>
      </p:sp>
      <p:sp>
        <p:nvSpPr>
          <p:cNvPr id="10245"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6B3891C7-0A8C-5C4B-A9E4-2ABE1674B52C}" type="slidenum">
              <a:rPr lang="en-US" sz="1200">
                <a:solidFill>
                  <a:srgbClr val="898989"/>
                </a:solidFill>
                <a:cs typeface="Arial" charset="0"/>
              </a:rPr>
              <a:pPr/>
              <a:t>14</a:t>
            </a:fld>
            <a:endParaRPr lang="en-US" sz="1200">
              <a:solidFill>
                <a:srgbClr val="898989"/>
              </a:solidFill>
              <a:cs typeface="Arial" charset="0"/>
            </a:endParaRPr>
          </a:p>
        </p:txBody>
      </p:sp>
    </p:spTree>
    <p:extLst>
      <p:ext uri="{BB962C8B-B14F-4D97-AF65-F5344CB8AC3E}">
        <p14:creationId xmlns:p14="http://schemas.microsoft.com/office/powerpoint/2010/main" val="1737248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49275" y="351264"/>
            <a:ext cx="8229600" cy="1143000"/>
          </a:xfrm>
        </p:spPr>
        <p:txBody>
          <a:bodyPr>
            <a:normAutofit fontScale="90000"/>
          </a:bodyPr>
          <a:lstStyle/>
          <a:p>
            <a:pPr eaLnBrk="1" hangingPunct="1"/>
            <a:r>
              <a:rPr lang="en-US" sz="4000" b="1" dirty="0">
                <a:solidFill>
                  <a:schemeClr val="tx1"/>
                </a:solidFill>
                <a:latin typeface="Calibri" charset="0"/>
                <a:ea typeface="ＭＳ Ｐゴシック" charset="0"/>
              </a:rPr>
              <a:t>Reuptake</a:t>
            </a:r>
            <a:r>
              <a:rPr lang="en-US" sz="4000" dirty="0">
                <a:solidFill>
                  <a:schemeClr val="tx1"/>
                </a:solidFill>
                <a:latin typeface="Calibri" charset="0"/>
                <a:ea typeface="ＭＳ Ｐゴシック" charset="0"/>
              </a:rPr>
              <a:t>: </a:t>
            </a:r>
            <a:r>
              <a:rPr lang="en-US" sz="4000" dirty="0">
                <a:latin typeface="Calibri" charset="0"/>
                <a:ea typeface="ＭＳ Ｐゴシック" charset="0"/>
              </a:rPr>
              <a:t/>
            </a:r>
            <a:br>
              <a:rPr lang="en-US" sz="4000" dirty="0">
                <a:latin typeface="Calibri" charset="0"/>
                <a:ea typeface="ＭＳ Ｐゴシック" charset="0"/>
              </a:rPr>
            </a:br>
            <a:r>
              <a:rPr lang="en-US" sz="4000" dirty="0">
                <a:latin typeface="Calibri" charset="0"/>
                <a:ea typeface="ＭＳ Ｐゴシック" charset="0"/>
              </a:rPr>
              <a:t>Recycling Neurotransmitters [NTs]</a:t>
            </a:r>
          </a:p>
        </p:txBody>
      </p:sp>
      <p:sp>
        <p:nvSpPr>
          <p:cNvPr id="11267" name="Content Placeholder 2"/>
          <p:cNvSpPr>
            <a:spLocks noGrp="1"/>
          </p:cNvSpPr>
          <p:nvPr>
            <p:ph idx="1"/>
          </p:nvPr>
        </p:nvSpPr>
        <p:spPr>
          <a:xfrm>
            <a:off x="549275" y="2079625"/>
            <a:ext cx="3886200" cy="2276475"/>
          </a:xfrm>
          <a:prstGeom prst="roundRect">
            <a:avLst>
              <a:gd name="adj" fmla="val 16667"/>
            </a:avLst>
          </a:prstGeom>
          <a:solidFill>
            <a:schemeClr val="accent1"/>
          </a:solidFill>
        </p:spPr>
        <p:txBody>
          <a:bodyPr/>
          <a:lstStyle/>
          <a:p>
            <a:pPr marL="0" indent="0" eaLnBrk="1" hangingPunct="1">
              <a:lnSpc>
                <a:spcPts val="2000"/>
              </a:lnSpc>
              <a:buFont typeface="Arial" charset="0"/>
              <a:buNone/>
            </a:pPr>
            <a:r>
              <a:rPr lang="en-US" sz="2400" b="1" dirty="0">
                <a:latin typeface="Calibri" charset="0"/>
                <a:ea typeface="ＭＳ Ｐゴシック" charset="0"/>
              </a:rPr>
              <a:t>Reuptake: </a:t>
            </a:r>
          </a:p>
          <a:p>
            <a:pPr marL="0" indent="0" eaLnBrk="1" hangingPunct="1">
              <a:lnSpc>
                <a:spcPts val="2000"/>
              </a:lnSpc>
              <a:buFont typeface="Arial" charset="0"/>
              <a:buNone/>
            </a:pPr>
            <a:r>
              <a:rPr lang="en-US" sz="2400" dirty="0">
                <a:latin typeface="Calibri" charset="0"/>
                <a:ea typeface="ＭＳ Ｐゴシック" charset="0"/>
              </a:rPr>
              <a:t>After the neurotransmitters stimulate the receptors on the receiving neuron, the chemicals are taken back up into the sending neuron to be used again.</a:t>
            </a:r>
          </a:p>
        </p:txBody>
      </p:sp>
      <p:pic>
        <p:nvPicPr>
          <p:cNvPr id="4" name="Picture 5"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1720850"/>
            <a:ext cx="3998913" cy="47625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9B79F606-3168-5347-982B-36B6B9163B94}" type="slidenum">
              <a:rPr lang="en-US" sz="1200">
                <a:solidFill>
                  <a:srgbClr val="898989"/>
                </a:solidFill>
                <a:cs typeface="Arial" charset="0"/>
              </a:rPr>
              <a:pPr/>
              <a:t>15</a:t>
            </a:fld>
            <a:endParaRPr lang="en-US" sz="1200">
              <a:solidFill>
                <a:srgbClr val="898989"/>
              </a:solidFill>
              <a:cs typeface="Arial" charset="0"/>
            </a:endParaRPr>
          </a:p>
        </p:txBody>
      </p:sp>
    </p:spTree>
    <p:extLst>
      <p:ext uri="{BB962C8B-B14F-4D97-AF65-F5344CB8AC3E}">
        <p14:creationId xmlns:p14="http://schemas.microsoft.com/office/powerpoint/2010/main" val="4236759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Content Placeholder 2"/>
          <p:cNvSpPr>
            <a:spLocks noGrp="1"/>
          </p:cNvSpPr>
          <p:nvPr>
            <p:ph idx="1"/>
          </p:nvPr>
        </p:nvSpPr>
        <p:spPr/>
        <p:txBody>
          <a:bodyPr/>
          <a:lstStyle/>
          <a:p>
            <a:pPr eaLnBrk="1" hangingPunct="1"/>
            <a:endParaRPr lang="en-US">
              <a:latin typeface="Calibri" charset="0"/>
              <a:ea typeface="ＭＳ Ｐゴシック" charset="0"/>
            </a:endParaRPr>
          </a:p>
        </p:txBody>
      </p:sp>
      <p:grpSp>
        <p:nvGrpSpPr>
          <p:cNvPr id="12293" name="Group 6"/>
          <p:cNvGrpSpPr>
            <a:grpSpLocks/>
          </p:cNvGrpSpPr>
          <p:nvPr/>
        </p:nvGrpSpPr>
        <p:grpSpPr bwMode="auto">
          <a:xfrm>
            <a:off x="320675" y="347473"/>
            <a:ext cx="8534400" cy="6472428"/>
            <a:chOff x="320040" y="1165860"/>
            <a:chExt cx="8534400" cy="5654039"/>
          </a:xfrm>
        </p:grpSpPr>
        <p:pic>
          <p:nvPicPr>
            <p:cNvPr id="122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 y="1263604"/>
              <a:ext cx="8412480" cy="5556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320040" y="1165860"/>
              <a:ext cx="2365375" cy="296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12294" name="Slide Number Placeholder 8"/>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4E2A04D6-18FC-E745-AE38-D6906AACCD0F}" type="slidenum">
              <a:rPr lang="en-US" sz="1200">
                <a:solidFill>
                  <a:srgbClr val="898989"/>
                </a:solidFill>
                <a:cs typeface="Arial" charset="0"/>
              </a:rPr>
              <a:pPr/>
              <a:t>16</a:t>
            </a:fld>
            <a:endParaRPr lang="en-US" sz="1200">
              <a:solidFill>
                <a:srgbClr val="898989"/>
              </a:solidFill>
              <a:cs typeface="Arial" charset="0"/>
            </a:endParaRPr>
          </a:p>
        </p:txBody>
      </p:sp>
    </p:spTree>
    <p:extLst>
      <p:ext uri="{BB962C8B-B14F-4D97-AF65-F5344CB8AC3E}">
        <p14:creationId xmlns:p14="http://schemas.microsoft.com/office/powerpoint/2010/main" val="1500445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5"/>
          <p:cNvSpPr>
            <a:spLocks noGrp="1" noChangeArrowheads="1"/>
          </p:cNvSpPr>
          <p:nvPr>
            <p:ph type="ctrTitle"/>
          </p:nvPr>
        </p:nvSpPr>
        <p:spPr>
          <a:xfrm>
            <a:off x="685799" y="1371600"/>
            <a:ext cx="8384309" cy="1927225"/>
          </a:xfrm>
        </p:spPr>
        <p:txBody>
          <a:bodyPr/>
          <a:lstStyle/>
          <a:p>
            <a:pPr algn="ctr" eaLnBrk="1" fontAlgn="auto" hangingPunct="1">
              <a:spcAft>
                <a:spcPts val="0"/>
              </a:spcAft>
              <a:defRPr/>
            </a:pPr>
            <a:r>
              <a:rPr lang="en-US" dirty="0" smtClean="0">
                <a:ea typeface="+mj-ea"/>
                <a:cs typeface="+mj-cs"/>
              </a:rPr>
              <a:t>Neurotransmitters, drugs, and poisons </a:t>
            </a:r>
            <a:endParaRPr lang="en-US" dirty="0">
              <a:ea typeface="+mj-ea"/>
              <a:cs typeface="+mj-cs"/>
            </a:endParaRPr>
          </a:p>
        </p:txBody>
      </p:sp>
      <p:sp>
        <p:nvSpPr>
          <p:cNvPr id="8198" name="Rectangle 6"/>
          <p:cNvSpPr>
            <a:spLocks noGrp="1" noChangeArrowheads="1"/>
          </p:cNvSpPr>
          <p:nvPr>
            <p:ph type="subTitle" idx="1"/>
          </p:nvPr>
        </p:nvSpPr>
        <p:spPr>
          <a:xfrm>
            <a:off x="756822" y="3401366"/>
            <a:ext cx="6248400" cy="2665413"/>
          </a:xfrm>
        </p:spPr>
        <p:txBody>
          <a:bodyPr rtlCol="0">
            <a:normAutofit/>
          </a:bodyPr>
          <a:lstStyle/>
          <a:p>
            <a:pPr algn="ctr" eaLnBrk="1" fontAlgn="auto" hangingPunct="1">
              <a:spcBef>
                <a:spcPct val="40000"/>
              </a:spcBef>
              <a:spcAft>
                <a:spcPts val="0"/>
              </a:spcAft>
              <a:buFont typeface="Arial" pitchFamily="34" charset="0"/>
              <a:buNone/>
              <a:defRPr/>
            </a:pPr>
            <a:r>
              <a:rPr lang="en-US" dirty="0" smtClean="0">
                <a:ea typeface="+mn-ea"/>
                <a:cs typeface="+mn-cs"/>
              </a:rPr>
              <a:t>        </a:t>
            </a:r>
            <a:endParaRPr lang="en-US" dirty="0">
              <a:ea typeface="+mn-ea"/>
              <a:cs typeface="+mn-cs"/>
            </a:endParaRPr>
          </a:p>
        </p:txBody>
      </p:sp>
    </p:spTree>
    <p:extLst>
      <p:ext uri="{BB962C8B-B14F-4D97-AF65-F5344CB8AC3E}">
        <p14:creationId xmlns:p14="http://schemas.microsoft.com/office/powerpoint/2010/main" val="38262543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530173"/>
            <a:ext cx="3931920" cy="639762"/>
          </a:xfrm>
        </p:spPr>
        <p:txBody>
          <a:bodyPr>
            <a:noAutofit/>
          </a:bodyPr>
          <a:lstStyle/>
          <a:p>
            <a:r>
              <a:rPr lang="en-US" sz="3600" dirty="0" smtClean="0"/>
              <a:t>Agonists</a:t>
            </a:r>
            <a:endParaRPr lang="en-US" sz="3600" dirty="0"/>
          </a:p>
        </p:txBody>
      </p:sp>
      <p:sp>
        <p:nvSpPr>
          <p:cNvPr id="6" name="Content Placeholder 5"/>
          <p:cNvSpPr>
            <a:spLocks noGrp="1"/>
          </p:cNvSpPr>
          <p:nvPr>
            <p:ph sz="half" idx="2"/>
          </p:nvPr>
        </p:nvSpPr>
        <p:spPr>
          <a:xfrm>
            <a:off x="457200" y="1316612"/>
            <a:ext cx="3931920" cy="5073076"/>
          </a:xfrm>
        </p:spPr>
        <p:txBody>
          <a:bodyPr/>
          <a:lstStyle/>
          <a:p>
            <a:r>
              <a:rPr lang="en-US" i="1" dirty="0" smtClean="0"/>
              <a:t>Increase</a:t>
            </a:r>
            <a:r>
              <a:rPr lang="en-US" dirty="0" smtClean="0"/>
              <a:t> a neurotransmitter’s action</a:t>
            </a:r>
          </a:p>
          <a:p>
            <a:pPr lvl="1"/>
            <a:r>
              <a:rPr lang="en-US" dirty="0" smtClean="0"/>
              <a:t>Increase production or release</a:t>
            </a:r>
          </a:p>
          <a:p>
            <a:pPr lvl="1"/>
            <a:r>
              <a:rPr lang="en-US" dirty="0" smtClean="0"/>
              <a:t>Block reuptake – why?</a:t>
            </a:r>
          </a:p>
          <a:p>
            <a:pPr lvl="1"/>
            <a:r>
              <a:rPr lang="en-US" dirty="0" smtClean="0"/>
              <a:t>Mimic neurotransmitter and bind to receptor  </a:t>
            </a:r>
            <a:endParaRPr lang="en-US" dirty="0"/>
          </a:p>
        </p:txBody>
      </p:sp>
      <p:sp>
        <p:nvSpPr>
          <p:cNvPr id="7" name="Text Placeholder 6"/>
          <p:cNvSpPr>
            <a:spLocks noGrp="1"/>
          </p:cNvSpPr>
          <p:nvPr>
            <p:ph type="body" sz="quarter" idx="3"/>
          </p:nvPr>
        </p:nvSpPr>
        <p:spPr>
          <a:xfrm>
            <a:off x="4754880" y="530173"/>
            <a:ext cx="3931920" cy="639762"/>
          </a:xfrm>
        </p:spPr>
        <p:txBody>
          <a:bodyPr>
            <a:noAutofit/>
          </a:bodyPr>
          <a:lstStyle/>
          <a:p>
            <a:r>
              <a:rPr lang="en-US" sz="3600" dirty="0" smtClean="0"/>
              <a:t>Antagonists</a:t>
            </a:r>
            <a:endParaRPr lang="en-US" sz="3600" dirty="0"/>
          </a:p>
        </p:txBody>
      </p:sp>
      <p:sp>
        <p:nvSpPr>
          <p:cNvPr id="8" name="Content Placeholder 7"/>
          <p:cNvSpPr>
            <a:spLocks noGrp="1"/>
          </p:cNvSpPr>
          <p:nvPr>
            <p:ph sz="quarter" idx="4"/>
          </p:nvPr>
        </p:nvSpPr>
        <p:spPr>
          <a:xfrm>
            <a:off x="4754880" y="1316612"/>
            <a:ext cx="3931920" cy="5073076"/>
          </a:xfrm>
        </p:spPr>
        <p:txBody>
          <a:bodyPr/>
          <a:lstStyle/>
          <a:p>
            <a:r>
              <a:rPr lang="en-US" i="1" dirty="0" smtClean="0"/>
              <a:t>Decrease</a:t>
            </a:r>
            <a:r>
              <a:rPr lang="en-US" dirty="0" smtClean="0"/>
              <a:t> </a:t>
            </a:r>
            <a:r>
              <a:rPr lang="en-US" dirty="0"/>
              <a:t>a neurotransmitter’s action </a:t>
            </a:r>
            <a:endParaRPr lang="en-US" dirty="0" smtClean="0"/>
          </a:p>
          <a:p>
            <a:pPr lvl="1"/>
            <a:r>
              <a:rPr lang="en-US" dirty="0" smtClean="0"/>
              <a:t>Blocking production or release</a:t>
            </a:r>
          </a:p>
          <a:p>
            <a:pPr lvl="1"/>
            <a:r>
              <a:rPr lang="en-US" dirty="0" smtClean="0"/>
              <a:t>Block receptor sites </a:t>
            </a:r>
            <a:endParaRPr lang="en-US" dirty="0"/>
          </a:p>
        </p:txBody>
      </p:sp>
      <p:pic>
        <p:nvPicPr>
          <p:cNvPr id="9" name="Picture 3" descr="figure-03-0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75088"/>
            <a:ext cx="46863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3" descr="figure-03-0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425" y="3875088"/>
            <a:ext cx="4727575"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1784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fontAlgn="auto" hangingPunct="1">
              <a:spcAft>
                <a:spcPts val="0"/>
              </a:spcAft>
              <a:defRPr/>
            </a:pPr>
            <a:r>
              <a:rPr lang="en-US">
                <a:ea typeface="+mj-ea"/>
                <a:cs typeface="+mj-cs"/>
              </a:rPr>
              <a:t>Neurotransmitters</a:t>
            </a:r>
          </a:p>
        </p:txBody>
      </p:sp>
      <p:sp>
        <p:nvSpPr>
          <p:cNvPr id="25602" name="Rectangle 3"/>
          <p:cNvSpPr>
            <a:spLocks noGrp="1" noChangeArrowheads="1"/>
          </p:cNvSpPr>
          <p:nvPr>
            <p:ph idx="1"/>
          </p:nvPr>
        </p:nvSpPr>
        <p:spPr>
          <a:xfrm>
            <a:off x="666750" y="1719263"/>
            <a:ext cx="8108950" cy="4681537"/>
          </a:xfrm>
        </p:spPr>
        <p:txBody>
          <a:bodyPr/>
          <a:lstStyle/>
          <a:p>
            <a:pPr marL="349250" indent="-349250" eaLnBrk="1" hangingPunct="1">
              <a:buFont typeface="Wingdings" charset="0"/>
              <a:buNone/>
            </a:pPr>
            <a:r>
              <a:rPr lang="en-US" sz="2300" b="1">
                <a:solidFill>
                  <a:schemeClr val="hlink"/>
                </a:solidFill>
                <a:latin typeface="Arial" charset="0"/>
              </a:rPr>
              <a:t>1.	Acetylcholine (ACh)</a:t>
            </a:r>
            <a:r>
              <a:rPr lang="en-US" sz="2300">
                <a:latin typeface="Arial" charset="0"/>
              </a:rPr>
              <a:t> is involved in both learning and memory and muscle movement</a:t>
            </a:r>
          </a:p>
          <a:p>
            <a:pPr marL="349250" indent="-349250" eaLnBrk="1" hangingPunct="1">
              <a:buFont typeface="Wingdings" charset="0"/>
              <a:buNone/>
            </a:pPr>
            <a:r>
              <a:rPr lang="en-US" sz="2300" b="1">
                <a:solidFill>
                  <a:schemeClr val="hlink"/>
                </a:solidFill>
                <a:latin typeface="Arial" charset="0"/>
              </a:rPr>
              <a:t>2.	Dopmaine</a:t>
            </a:r>
            <a:r>
              <a:rPr lang="en-US" sz="2300">
                <a:latin typeface="Arial" charset="0"/>
              </a:rPr>
              <a:t> impacts our arousal and mood states, thought processes, and physical movement</a:t>
            </a:r>
          </a:p>
          <a:p>
            <a:pPr marL="349250" indent="-349250" eaLnBrk="1" hangingPunct="1">
              <a:buFont typeface="Wingdings" charset="0"/>
              <a:buNone/>
            </a:pPr>
            <a:r>
              <a:rPr lang="en-US" sz="2300" b="1">
                <a:solidFill>
                  <a:schemeClr val="hlink"/>
                </a:solidFill>
                <a:latin typeface="Arial" charset="0"/>
              </a:rPr>
              <a:t>3.	Serotonin</a:t>
            </a:r>
            <a:r>
              <a:rPr lang="en-US" sz="2300">
                <a:latin typeface="Arial" charset="0"/>
              </a:rPr>
              <a:t> and </a:t>
            </a:r>
            <a:r>
              <a:rPr lang="en-US" sz="2300" b="1">
                <a:solidFill>
                  <a:schemeClr val="hlink"/>
                </a:solidFill>
                <a:latin typeface="Arial" charset="0"/>
              </a:rPr>
              <a:t>norepinephrine</a:t>
            </a:r>
            <a:r>
              <a:rPr lang="en-US" sz="2300">
                <a:latin typeface="Arial" charset="0"/>
              </a:rPr>
              <a:t> are neurotransmitters involved in levels of arousal and mood, and play a major role in mood disorders such as depression</a:t>
            </a:r>
          </a:p>
          <a:p>
            <a:pPr marL="349250" indent="-349250" eaLnBrk="1" hangingPunct="1">
              <a:buFont typeface="Wingdings" charset="0"/>
              <a:buNone/>
            </a:pPr>
            <a:r>
              <a:rPr lang="en-US" sz="2300" b="1">
                <a:solidFill>
                  <a:schemeClr val="hlink"/>
                </a:solidFill>
                <a:latin typeface="Arial" charset="0"/>
              </a:rPr>
              <a:t>4.	GABA</a:t>
            </a:r>
            <a:r>
              <a:rPr lang="en-US" sz="2300">
                <a:latin typeface="Arial" charset="0"/>
              </a:rPr>
              <a:t> is the main inhibitory neurotransmitter in the nervous system; </a:t>
            </a:r>
            <a:r>
              <a:rPr lang="en-US" sz="2300" b="1">
                <a:solidFill>
                  <a:schemeClr val="hlink"/>
                </a:solidFill>
                <a:latin typeface="Arial" charset="0"/>
              </a:rPr>
              <a:t>glutamate</a:t>
            </a:r>
            <a:r>
              <a:rPr lang="en-US" sz="2300">
                <a:latin typeface="Arial" charset="0"/>
              </a:rPr>
              <a:t> is the main excitatory neurotransmitter</a:t>
            </a:r>
          </a:p>
          <a:p>
            <a:pPr marL="349250" indent="-349250" eaLnBrk="1" hangingPunct="1">
              <a:buFont typeface="Wingdings" charset="0"/>
              <a:buNone/>
            </a:pPr>
            <a:r>
              <a:rPr lang="en-US" sz="2300" b="1">
                <a:solidFill>
                  <a:schemeClr val="hlink"/>
                </a:solidFill>
                <a:latin typeface="Arial" charset="0"/>
              </a:rPr>
              <a:t>5.	Endorphins</a:t>
            </a:r>
            <a:r>
              <a:rPr lang="en-US" sz="2300">
                <a:latin typeface="Arial" charset="0"/>
              </a:rPr>
              <a:t> are a group of neurotransmitters that are involved in pain perception and relief</a:t>
            </a:r>
          </a:p>
        </p:txBody>
      </p:sp>
    </p:spTree>
    <p:extLst>
      <p:ext uri="{BB962C8B-B14F-4D97-AF65-F5344CB8AC3E}">
        <p14:creationId xmlns:p14="http://schemas.microsoft.com/office/powerpoint/2010/main" val="2920752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0" y="2338387"/>
            <a:ext cx="4572000" cy="34004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16" y="4202546"/>
            <a:ext cx="1954684" cy="2369126"/>
          </a:xfrm>
          <a:prstGeom prst="rect">
            <a:avLst/>
          </a:prstGeom>
        </p:spPr>
      </p:pic>
    </p:spTree>
    <p:extLst>
      <p:ext uri="{BB962C8B-B14F-4D97-AF65-F5344CB8AC3E}">
        <p14:creationId xmlns:p14="http://schemas.microsoft.com/office/powerpoint/2010/main" val="72413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fontAlgn="auto" hangingPunct="1">
              <a:spcAft>
                <a:spcPts val="0"/>
              </a:spcAft>
              <a:defRPr/>
            </a:pPr>
            <a:r>
              <a:rPr lang="en-US">
                <a:ea typeface="+mj-ea"/>
                <a:cs typeface="+mj-cs"/>
              </a:rPr>
              <a:t>Acetylcholine (ACh)</a:t>
            </a:r>
          </a:p>
        </p:txBody>
      </p:sp>
      <p:sp>
        <p:nvSpPr>
          <p:cNvPr id="26626" name="Rectangle 3"/>
          <p:cNvSpPr>
            <a:spLocks noGrp="1" noChangeArrowheads="1"/>
          </p:cNvSpPr>
          <p:nvPr>
            <p:ph idx="1"/>
          </p:nvPr>
        </p:nvSpPr>
        <p:spPr>
          <a:xfrm>
            <a:off x="622300" y="1871663"/>
            <a:ext cx="8229600" cy="4757737"/>
          </a:xfrm>
        </p:spPr>
        <p:txBody>
          <a:bodyPr/>
          <a:lstStyle/>
          <a:p>
            <a:pPr eaLnBrk="1" hangingPunct="1"/>
            <a:r>
              <a:rPr lang="en-US" sz="2600" b="1">
                <a:solidFill>
                  <a:schemeClr val="hlink"/>
                </a:solidFill>
                <a:latin typeface="Arial" charset="0"/>
              </a:rPr>
              <a:t>Botulinum poison</a:t>
            </a:r>
            <a:r>
              <a:rPr lang="en-US" sz="2600">
                <a:latin typeface="Arial" charset="0"/>
              </a:rPr>
              <a:t> (botulin) is an antagonist that blocks the release of ACh at muscle junctures, leading to paralysis and even death</a:t>
            </a:r>
          </a:p>
          <a:p>
            <a:pPr eaLnBrk="1" hangingPunct="1"/>
            <a:r>
              <a:rPr lang="en-US" sz="2600" b="1">
                <a:solidFill>
                  <a:schemeClr val="hlink"/>
                </a:solidFill>
                <a:latin typeface="Arial" charset="0"/>
              </a:rPr>
              <a:t>Curare</a:t>
            </a:r>
            <a:r>
              <a:rPr lang="en-US" sz="2600">
                <a:latin typeface="Arial" charset="0"/>
              </a:rPr>
              <a:t> is an antagonist that paralyzes the body by occupying the receptor sites for ACh, thereby preventing ACh from getting in and carrying its message to a neuron</a:t>
            </a:r>
          </a:p>
          <a:p>
            <a:pPr eaLnBrk="1" hangingPunct="1"/>
            <a:r>
              <a:rPr lang="en-US" sz="2600" b="1">
                <a:solidFill>
                  <a:schemeClr val="hlink"/>
                </a:solidFill>
                <a:latin typeface="Arial" charset="0"/>
              </a:rPr>
              <a:t>Black widow spider venom</a:t>
            </a:r>
            <a:r>
              <a:rPr lang="en-US" sz="2600">
                <a:latin typeface="Arial" charset="0"/>
              </a:rPr>
              <a:t> is an agonist for Ach, causing the continuous release of ACh, flooding the synapse</a:t>
            </a:r>
          </a:p>
        </p:txBody>
      </p:sp>
    </p:spTree>
    <p:extLst>
      <p:ext uri="{BB962C8B-B14F-4D97-AF65-F5344CB8AC3E}">
        <p14:creationId xmlns:p14="http://schemas.microsoft.com/office/powerpoint/2010/main" val="2367803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fontAlgn="auto" hangingPunct="1">
              <a:spcAft>
                <a:spcPts val="0"/>
              </a:spcAft>
              <a:defRPr/>
            </a:pPr>
            <a:r>
              <a:rPr lang="en-US">
                <a:ea typeface="+mj-ea"/>
                <a:cs typeface="+mj-cs"/>
              </a:rPr>
              <a:t>Dopamine</a:t>
            </a:r>
          </a:p>
        </p:txBody>
      </p:sp>
      <p:sp>
        <p:nvSpPr>
          <p:cNvPr id="27650" name="Rectangle 3"/>
          <p:cNvSpPr>
            <a:spLocks noGrp="1" noChangeArrowheads="1"/>
          </p:cNvSpPr>
          <p:nvPr>
            <p:ph idx="1"/>
          </p:nvPr>
        </p:nvSpPr>
        <p:spPr>
          <a:xfrm>
            <a:off x="644525" y="1719263"/>
            <a:ext cx="8229600" cy="4986337"/>
          </a:xfrm>
        </p:spPr>
        <p:txBody>
          <a:bodyPr/>
          <a:lstStyle/>
          <a:p>
            <a:pPr eaLnBrk="1" hangingPunct="1">
              <a:lnSpc>
                <a:spcPct val="95000"/>
              </a:lnSpc>
            </a:pPr>
            <a:r>
              <a:rPr lang="en-US">
                <a:latin typeface="Arial" charset="0"/>
              </a:rPr>
              <a:t>Low levels are associated </a:t>
            </a:r>
            <a:br>
              <a:rPr lang="en-US">
                <a:latin typeface="Arial" charset="0"/>
              </a:rPr>
            </a:br>
            <a:r>
              <a:rPr lang="en-US">
                <a:latin typeface="Arial" charset="0"/>
              </a:rPr>
              <a:t>with </a:t>
            </a:r>
            <a:r>
              <a:rPr lang="en-US" b="1">
                <a:solidFill>
                  <a:schemeClr val="hlink"/>
                </a:solidFill>
                <a:latin typeface="Arial" charset="0"/>
              </a:rPr>
              <a:t>Parkinson</a:t>
            </a:r>
            <a:r>
              <a:rPr lang="ja-JP" altLang="en-US" b="1">
                <a:solidFill>
                  <a:schemeClr val="hlink"/>
                </a:solidFill>
                <a:latin typeface="Arial" charset="0"/>
              </a:rPr>
              <a:t>’</a:t>
            </a:r>
            <a:r>
              <a:rPr lang="en-US" altLang="ja-JP" b="1">
                <a:solidFill>
                  <a:schemeClr val="hlink"/>
                </a:solidFill>
                <a:latin typeface="Arial" charset="0"/>
              </a:rPr>
              <a:t>s disease</a:t>
            </a:r>
            <a:r>
              <a:rPr lang="en-US" altLang="ja-JP">
                <a:latin typeface="Arial" charset="0"/>
              </a:rPr>
              <a:t>, </a:t>
            </a:r>
            <a:br>
              <a:rPr lang="en-US" altLang="ja-JP">
                <a:latin typeface="Arial" charset="0"/>
              </a:rPr>
            </a:br>
            <a:r>
              <a:rPr lang="en-US" altLang="ja-JP">
                <a:latin typeface="Arial" charset="0"/>
              </a:rPr>
              <a:t>and excessively high levels </a:t>
            </a:r>
            <a:br>
              <a:rPr lang="en-US" altLang="ja-JP">
                <a:latin typeface="Arial" charset="0"/>
              </a:rPr>
            </a:br>
            <a:r>
              <a:rPr lang="en-US" altLang="ja-JP">
                <a:latin typeface="Arial" charset="0"/>
              </a:rPr>
              <a:t>are associated with </a:t>
            </a:r>
            <a:r>
              <a:rPr lang="en-US" altLang="ja-JP" b="1">
                <a:solidFill>
                  <a:schemeClr val="hlink"/>
                </a:solidFill>
                <a:latin typeface="Arial" charset="0"/>
              </a:rPr>
              <a:t>schizophrenia</a:t>
            </a:r>
            <a:endParaRPr lang="en-US" altLang="ja-JP">
              <a:latin typeface="Arial" charset="0"/>
            </a:endParaRPr>
          </a:p>
          <a:p>
            <a:pPr eaLnBrk="1" hangingPunct="1">
              <a:lnSpc>
                <a:spcPct val="95000"/>
              </a:lnSpc>
            </a:pPr>
            <a:r>
              <a:rPr lang="en-US" b="1">
                <a:solidFill>
                  <a:schemeClr val="hlink"/>
                </a:solidFill>
                <a:latin typeface="Arial" charset="0"/>
              </a:rPr>
              <a:t>L-Dopa</a:t>
            </a:r>
            <a:r>
              <a:rPr lang="en-US">
                <a:latin typeface="Arial" charset="0"/>
              </a:rPr>
              <a:t> is an agonist that increases production of dopamine</a:t>
            </a:r>
          </a:p>
          <a:p>
            <a:pPr eaLnBrk="1" hangingPunct="1">
              <a:lnSpc>
                <a:spcPct val="95000"/>
              </a:lnSpc>
            </a:pPr>
            <a:r>
              <a:rPr lang="en-US" b="1">
                <a:solidFill>
                  <a:schemeClr val="hlink"/>
                </a:solidFill>
                <a:latin typeface="Arial" charset="0"/>
              </a:rPr>
              <a:t>Anti-psychotic drugs</a:t>
            </a:r>
            <a:r>
              <a:rPr lang="en-US">
                <a:latin typeface="Arial" charset="0"/>
              </a:rPr>
              <a:t> are antagonists that block the receptor sites for dopamine so that this neurotransmitter cannot send its messages</a:t>
            </a:r>
          </a:p>
          <a:p>
            <a:pPr eaLnBrk="1" hangingPunct="1">
              <a:lnSpc>
                <a:spcPct val="95000"/>
              </a:lnSpc>
            </a:pPr>
            <a:r>
              <a:rPr lang="en-US" b="1">
                <a:solidFill>
                  <a:schemeClr val="hlink"/>
                </a:solidFill>
                <a:latin typeface="Arial" charset="0"/>
              </a:rPr>
              <a:t>Amphetamine</a:t>
            </a:r>
            <a:r>
              <a:rPr lang="en-US">
                <a:latin typeface="Arial" charset="0"/>
              </a:rPr>
              <a:t> acts as an agonist by stimulating the release of dopamine from axon terminals</a:t>
            </a:r>
          </a:p>
          <a:p>
            <a:pPr eaLnBrk="1" hangingPunct="1">
              <a:lnSpc>
                <a:spcPct val="95000"/>
              </a:lnSpc>
            </a:pPr>
            <a:r>
              <a:rPr lang="en-US" b="1">
                <a:solidFill>
                  <a:schemeClr val="hlink"/>
                </a:solidFill>
                <a:latin typeface="Arial" charset="0"/>
              </a:rPr>
              <a:t>Cocaine</a:t>
            </a:r>
            <a:r>
              <a:rPr lang="en-US">
                <a:latin typeface="Arial" charset="0"/>
              </a:rPr>
              <a:t> is an agonist that blocks the re-uptake of dopamine</a:t>
            </a:r>
          </a:p>
        </p:txBody>
      </p:sp>
      <p:pic>
        <p:nvPicPr>
          <p:cNvPr id="27651" name="Picture 4" descr="Bottle of blue and red capsu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04800"/>
            <a:ext cx="31242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27010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fontAlgn="auto" hangingPunct="1">
              <a:spcAft>
                <a:spcPts val="0"/>
              </a:spcAft>
              <a:defRPr/>
            </a:pPr>
            <a:r>
              <a:rPr lang="en-US">
                <a:ea typeface="+mj-ea"/>
                <a:cs typeface="+mj-cs"/>
              </a:rPr>
              <a:t>Serotonin and Norepinephrine</a:t>
            </a:r>
          </a:p>
        </p:txBody>
      </p:sp>
      <p:sp>
        <p:nvSpPr>
          <p:cNvPr id="28674" name="Rectangle 3"/>
          <p:cNvSpPr>
            <a:spLocks noGrp="1" noChangeArrowheads="1"/>
          </p:cNvSpPr>
          <p:nvPr>
            <p:ph idx="1"/>
          </p:nvPr>
        </p:nvSpPr>
        <p:spPr>
          <a:xfrm>
            <a:off x="622300" y="2252663"/>
            <a:ext cx="8229600" cy="4376737"/>
          </a:xfrm>
        </p:spPr>
        <p:txBody>
          <a:bodyPr/>
          <a:lstStyle/>
          <a:p>
            <a:pPr eaLnBrk="1" hangingPunct="1"/>
            <a:r>
              <a:rPr lang="en-US">
                <a:latin typeface="Arial" charset="0"/>
              </a:rPr>
              <a:t>Some antidepressant drugs work by blocking the reuptake of serotonin and norepinephine</a:t>
            </a:r>
          </a:p>
          <a:p>
            <a:pPr eaLnBrk="1" hangingPunct="1"/>
            <a:r>
              <a:rPr lang="en-US" b="1">
                <a:solidFill>
                  <a:schemeClr val="hlink"/>
                </a:solidFill>
                <a:latin typeface="Arial" charset="0"/>
              </a:rPr>
              <a:t>Anti-depressant drugs</a:t>
            </a:r>
            <a:r>
              <a:rPr lang="en-US">
                <a:latin typeface="Arial" charset="0"/>
              </a:rPr>
              <a:t> like Prozac, Paxil, and Zoloft are selective serotonin reuptake inhibitors</a:t>
            </a:r>
          </a:p>
        </p:txBody>
      </p:sp>
    </p:spTree>
    <p:extLst>
      <p:ext uri="{BB962C8B-B14F-4D97-AF65-F5344CB8AC3E}">
        <p14:creationId xmlns:p14="http://schemas.microsoft.com/office/powerpoint/2010/main" val="224546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fontAlgn="auto" hangingPunct="1">
              <a:spcAft>
                <a:spcPts val="0"/>
              </a:spcAft>
              <a:defRPr/>
            </a:pPr>
            <a:r>
              <a:rPr lang="en-US" dirty="0">
                <a:ea typeface="+mj-ea"/>
                <a:cs typeface="+mj-cs"/>
              </a:rPr>
              <a:t>GABA and Glutamate</a:t>
            </a:r>
          </a:p>
        </p:txBody>
      </p:sp>
      <p:sp>
        <p:nvSpPr>
          <p:cNvPr id="29698" name="Rectangle 3"/>
          <p:cNvSpPr>
            <a:spLocks noGrp="1" noChangeArrowheads="1"/>
          </p:cNvSpPr>
          <p:nvPr>
            <p:ph idx="1"/>
          </p:nvPr>
        </p:nvSpPr>
        <p:spPr/>
        <p:txBody>
          <a:bodyPr/>
          <a:lstStyle/>
          <a:p>
            <a:pPr eaLnBrk="1" hangingPunct="1"/>
            <a:r>
              <a:rPr lang="en-US" b="1" dirty="0">
                <a:solidFill>
                  <a:schemeClr val="hlink"/>
                </a:solidFill>
                <a:latin typeface="Arial" charset="0"/>
              </a:rPr>
              <a:t>Anti-anxiety drugs</a:t>
            </a:r>
            <a:r>
              <a:rPr lang="en-US" dirty="0">
                <a:latin typeface="Arial" charset="0"/>
              </a:rPr>
              <a:t> are agonists for GABA</a:t>
            </a:r>
          </a:p>
          <a:p>
            <a:pPr eaLnBrk="1" hangingPunct="1"/>
            <a:r>
              <a:rPr lang="en-US" dirty="0">
                <a:latin typeface="Arial" charset="0"/>
              </a:rPr>
              <a:t>Lack of GABA may contribute to </a:t>
            </a:r>
            <a:r>
              <a:rPr lang="en-US" b="1" dirty="0">
                <a:solidFill>
                  <a:schemeClr val="hlink"/>
                </a:solidFill>
                <a:latin typeface="Arial" charset="0"/>
              </a:rPr>
              <a:t>epilepsy</a:t>
            </a:r>
            <a:r>
              <a:rPr lang="en-US" dirty="0">
                <a:latin typeface="Arial" charset="0"/>
              </a:rPr>
              <a:t>, a brain disorder resulting in uncontrolled </a:t>
            </a:r>
            <a:br>
              <a:rPr lang="en-US" dirty="0">
                <a:latin typeface="Arial" charset="0"/>
              </a:rPr>
            </a:br>
            <a:r>
              <a:rPr lang="en-US" dirty="0">
                <a:latin typeface="Arial" charset="0"/>
              </a:rPr>
              <a:t>movement and convulsions</a:t>
            </a:r>
          </a:p>
          <a:p>
            <a:pPr eaLnBrk="1" hangingPunct="1"/>
            <a:r>
              <a:rPr lang="en-US" b="1" dirty="0">
                <a:solidFill>
                  <a:schemeClr val="hlink"/>
                </a:solidFill>
                <a:latin typeface="Arial" charset="0"/>
              </a:rPr>
              <a:t>Glutamate</a:t>
            </a:r>
            <a:r>
              <a:rPr lang="en-US" dirty="0">
                <a:latin typeface="Arial" charset="0"/>
              </a:rPr>
              <a:t> is involved in memory storage and pain perception. </a:t>
            </a:r>
          </a:p>
          <a:p>
            <a:pPr eaLnBrk="1" hangingPunct="1"/>
            <a:r>
              <a:rPr lang="en-US" dirty="0">
                <a:latin typeface="Arial" charset="0"/>
              </a:rPr>
              <a:t>Excessive glutamate can lead to neuron death; deficient glutamate has been proposed to explain schizophrenia </a:t>
            </a:r>
          </a:p>
        </p:txBody>
      </p:sp>
    </p:spTree>
    <p:extLst>
      <p:ext uri="{BB962C8B-B14F-4D97-AF65-F5344CB8AC3E}">
        <p14:creationId xmlns:p14="http://schemas.microsoft.com/office/powerpoint/2010/main" val="2370367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fontAlgn="auto" hangingPunct="1">
              <a:spcAft>
                <a:spcPts val="0"/>
              </a:spcAft>
              <a:defRPr/>
            </a:pPr>
            <a:r>
              <a:rPr lang="en-US" dirty="0">
                <a:ea typeface="+mj-ea"/>
                <a:cs typeface="+mj-cs"/>
              </a:rPr>
              <a:t>GABA and </a:t>
            </a:r>
            <a:r>
              <a:rPr lang="en-US" dirty="0" smtClean="0">
                <a:ea typeface="+mj-ea"/>
                <a:cs typeface="+mj-cs"/>
              </a:rPr>
              <a:t>Spastic Cerebral Palsy</a:t>
            </a:r>
            <a:endParaRPr lang="en-US" dirty="0">
              <a:ea typeface="+mj-ea"/>
              <a:cs typeface="+mj-cs"/>
            </a:endParaRPr>
          </a:p>
        </p:txBody>
      </p:sp>
      <p:pic>
        <p:nvPicPr>
          <p:cNvPr id="2" name="Content Placeholder 1" descr="206941_503545204711_9230_n.jpg"/>
          <p:cNvPicPr>
            <a:picLocks noGrp="1" noChangeAspect="1"/>
          </p:cNvPicPr>
          <p:nvPr>
            <p:ph idx="1"/>
          </p:nvPr>
        </p:nvPicPr>
        <p:blipFill>
          <a:blip r:embed="rId2">
            <a:extLst>
              <a:ext uri="{28A0092B-C50C-407E-A947-70E740481C1C}">
                <a14:useLocalDpi xmlns:a14="http://schemas.microsoft.com/office/drawing/2010/main" val="0"/>
              </a:ext>
            </a:extLst>
          </a:blip>
          <a:srcRect t="6029" b="6029"/>
          <a:stretch>
            <a:fillRect/>
          </a:stretch>
        </p:blipFill>
        <p:spPr>
          <a:xfrm>
            <a:off x="457200" y="1600200"/>
            <a:ext cx="6887327" cy="4081379"/>
          </a:xfrm>
        </p:spPr>
      </p:pic>
      <p:sp>
        <p:nvSpPr>
          <p:cNvPr id="3" name="TextBox 2"/>
          <p:cNvSpPr txBox="1"/>
          <p:nvPr/>
        </p:nvSpPr>
        <p:spPr>
          <a:xfrm>
            <a:off x="2138947" y="6015789"/>
            <a:ext cx="1878376" cy="369332"/>
          </a:xfrm>
          <a:prstGeom prst="rect">
            <a:avLst/>
          </a:prstGeom>
          <a:noFill/>
        </p:spPr>
        <p:txBody>
          <a:bodyPr wrap="none" rtlCol="0">
            <a:spAutoFit/>
          </a:bodyPr>
          <a:lstStyle/>
          <a:p>
            <a:r>
              <a:rPr lang="en-US" dirty="0" smtClean="0"/>
              <a:t>Dr. Buchli, age 9</a:t>
            </a:r>
            <a:endParaRPr lang="en-US" dirty="0"/>
          </a:p>
        </p:txBody>
      </p:sp>
    </p:spTree>
    <p:extLst>
      <p:ext uri="{BB962C8B-B14F-4D97-AF65-F5344CB8AC3E}">
        <p14:creationId xmlns:p14="http://schemas.microsoft.com/office/powerpoint/2010/main" val="21624377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GABA and Spastic Cerebral Palsy</a:t>
            </a:r>
            <a:endParaRPr lang="en-US" dirty="0"/>
          </a:p>
        </p:txBody>
      </p:sp>
      <p:pic>
        <p:nvPicPr>
          <p:cNvPr id="4" name="Content Placeholder 3" descr="PUMP ILLUSTRATION HIGH RES.JPG"/>
          <p:cNvPicPr>
            <a:picLocks noGrp="1" noChangeAspect="1"/>
          </p:cNvPicPr>
          <p:nvPr>
            <p:ph idx="1"/>
          </p:nvPr>
        </p:nvPicPr>
        <p:blipFill>
          <a:blip r:embed="rId3">
            <a:extLst>
              <a:ext uri="{28A0092B-C50C-407E-A947-70E740481C1C}">
                <a14:useLocalDpi xmlns:a14="http://schemas.microsoft.com/office/drawing/2010/main" val="0"/>
              </a:ext>
            </a:extLst>
          </a:blip>
          <a:srcRect t="16871" b="16871"/>
          <a:stretch>
            <a:fillRect/>
          </a:stretch>
        </p:blipFill>
        <p:spPr/>
      </p:pic>
    </p:spTree>
    <p:extLst>
      <p:ext uri="{BB962C8B-B14F-4D97-AF65-F5344CB8AC3E}">
        <p14:creationId xmlns:p14="http://schemas.microsoft.com/office/powerpoint/2010/main" val="2586298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fontAlgn="auto" hangingPunct="1">
              <a:spcAft>
                <a:spcPts val="0"/>
              </a:spcAft>
              <a:defRPr/>
            </a:pPr>
            <a:r>
              <a:rPr lang="en-US" dirty="0">
                <a:ea typeface="+mj-ea"/>
                <a:cs typeface="+mj-cs"/>
              </a:rPr>
              <a:t>Endorphins</a:t>
            </a:r>
          </a:p>
        </p:txBody>
      </p:sp>
      <p:sp>
        <p:nvSpPr>
          <p:cNvPr id="30722" name="Rectangle 3"/>
          <p:cNvSpPr>
            <a:spLocks noGrp="1" noChangeArrowheads="1"/>
          </p:cNvSpPr>
          <p:nvPr>
            <p:ph idx="1"/>
          </p:nvPr>
        </p:nvSpPr>
        <p:spPr/>
        <p:txBody>
          <a:bodyPr/>
          <a:lstStyle/>
          <a:p>
            <a:pPr eaLnBrk="1" hangingPunct="1"/>
            <a:r>
              <a:rPr lang="en-US" b="1" dirty="0">
                <a:solidFill>
                  <a:schemeClr val="hlink"/>
                </a:solidFill>
                <a:latin typeface="Arial" charset="0"/>
              </a:rPr>
              <a:t>Morphine</a:t>
            </a:r>
            <a:r>
              <a:rPr lang="en-US" dirty="0">
                <a:latin typeface="Arial" charset="0"/>
              </a:rPr>
              <a:t> and </a:t>
            </a:r>
            <a:r>
              <a:rPr lang="en-US" b="1" dirty="0">
                <a:solidFill>
                  <a:schemeClr val="hlink"/>
                </a:solidFill>
                <a:latin typeface="Arial" charset="0"/>
              </a:rPr>
              <a:t>heroin</a:t>
            </a:r>
            <a:r>
              <a:rPr lang="en-US" dirty="0">
                <a:latin typeface="Arial" charset="0"/>
              </a:rPr>
              <a:t> are agonists that bind to receptor sites, thereby increasing endorphin activity</a:t>
            </a:r>
          </a:p>
        </p:txBody>
      </p:sp>
      <p:pic>
        <p:nvPicPr>
          <p:cNvPr id="30723" name="Picture 4" descr="Antique stainless steel nee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95600"/>
            <a:ext cx="6391275" cy="328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2290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5"/>
          <p:cNvSpPr>
            <a:spLocks noGrp="1" noChangeArrowheads="1"/>
          </p:cNvSpPr>
          <p:nvPr>
            <p:ph type="ctrTitle"/>
          </p:nvPr>
        </p:nvSpPr>
        <p:spPr/>
        <p:txBody>
          <a:bodyPr/>
          <a:lstStyle/>
          <a:p>
            <a:pPr algn="ctr" eaLnBrk="1" fontAlgn="auto" hangingPunct="1">
              <a:spcAft>
                <a:spcPts val="0"/>
              </a:spcAft>
              <a:defRPr/>
            </a:pPr>
            <a:r>
              <a:rPr lang="en-US" dirty="0">
                <a:ea typeface="+mj-ea"/>
                <a:cs typeface="+mj-cs"/>
              </a:rPr>
              <a:t>The </a:t>
            </a:r>
            <a:r>
              <a:rPr lang="en-US" dirty="0" smtClean="0"/>
              <a:t>brain</a:t>
            </a:r>
            <a:endParaRPr lang="en-US" dirty="0">
              <a:ea typeface="+mj-ea"/>
              <a:cs typeface="+mj-cs"/>
            </a:endParaRPr>
          </a:p>
        </p:txBody>
      </p:sp>
      <p:sp>
        <p:nvSpPr>
          <p:cNvPr id="8198" name="Rectangle 6"/>
          <p:cNvSpPr>
            <a:spLocks noGrp="1" noChangeArrowheads="1"/>
          </p:cNvSpPr>
          <p:nvPr>
            <p:ph type="subTitle" idx="1"/>
          </p:nvPr>
        </p:nvSpPr>
        <p:spPr>
          <a:xfrm>
            <a:off x="756822" y="3401366"/>
            <a:ext cx="6248400" cy="2665413"/>
          </a:xfrm>
        </p:spPr>
        <p:txBody>
          <a:bodyPr rtlCol="0">
            <a:normAutofit/>
          </a:bodyPr>
          <a:lstStyle/>
          <a:p>
            <a:pPr algn="ctr" eaLnBrk="1" fontAlgn="auto" hangingPunct="1">
              <a:spcBef>
                <a:spcPct val="40000"/>
              </a:spcBef>
              <a:spcAft>
                <a:spcPts val="0"/>
              </a:spcAft>
              <a:buFont typeface="Arial" pitchFamily="34" charset="0"/>
              <a:buNone/>
              <a:defRPr/>
            </a:pPr>
            <a:r>
              <a:rPr lang="en-US" dirty="0" smtClean="0">
                <a:ea typeface="+mn-ea"/>
                <a:cs typeface="+mn-cs"/>
              </a:rPr>
              <a:t>        </a:t>
            </a:r>
            <a:endParaRPr lang="en-US" dirty="0">
              <a:ea typeface="+mn-ea"/>
              <a:cs typeface="+mn-cs"/>
            </a:endParaRPr>
          </a:p>
        </p:txBody>
      </p:sp>
    </p:spTree>
    <p:extLst>
      <p:ext uri="{BB962C8B-B14F-4D97-AF65-F5344CB8AC3E}">
        <p14:creationId xmlns:p14="http://schemas.microsoft.com/office/powerpoint/2010/main" val="953225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a:spLocks noGrp="1"/>
          </p:cNvSpPr>
          <p:nvPr>
            <p:ph idx="1"/>
          </p:nvPr>
        </p:nvSpPr>
        <p:spPr>
          <a:xfrm>
            <a:off x="739775" y="4767263"/>
            <a:ext cx="7524750" cy="1952625"/>
          </a:xfrm>
        </p:spPr>
        <p:txBody>
          <a:bodyPr/>
          <a:lstStyle/>
          <a:p>
            <a:pPr eaLnBrk="1" hangingPunct="1">
              <a:lnSpc>
                <a:spcPts val="2800"/>
              </a:lnSpc>
              <a:spcAft>
                <a:spcPts val="600"/>
              </a:spcAft>
              <a:buClr>
                <a:schemeClr val="tx1"/>
              </a:buClr>
              <a:buFont typeface="Wingdings" charset="0"/>
              <a:buChar char="§"/>
            </a:pPr>
            <a:r>
              <a:rPr lang="en-US" sz="1600" b="1" dirty="0">
                <a:solidFill>
                  <a:srgbClr val="444EA2"/>
                </a:solidFill>
                <a:latin typeface="Calibri" charset="0"/>
                <a:ea typeface="ＭＳ Ｐゴシック" charset="0"/>
              </a:rPr>
              <a:t>The medulla </a:t>
            </a:r>
            <a:r>
              <a:rPr lang="en-US" sz="1600" dirty="0">
                <a:latin typeface="Calibri" charset="0"/>
                <a:ea typeface="ＭＳ Ｐゴシック" charset="0"/>
              </a:rPr>
              <a:t>controls the most basic functions such as heartbeat and breathing.</a:t>
            </a:r>
          </a:p>
          <a:p>
            <a:pPr eaLnBrk="1" hangingPunct="1">
              <a:lnSpc>
                <a:spcPts val="2800"/>
              </a:lnSpc>
              <a:spcAft>
                <a:spcPts val="600"/>
              </a:spcAft>
              <a:buClr>
                <a:schemeClr val="tx1"/>
              </a:buClr>
              <a:buFont typeface="Wingdings" charset="0"/>
              <a:buChar char="§"/>
            </a:pPr>
            <a:r>
              <a:rPr lang="en-US" sz="1600" dirty="0">
                <a:latin typeface="Calibri" charset="0"/>
                <a:ea typeface="ＭＳ Ｐゴシック" charset="0"/>
              </a:rPr>
              <a:t>Someone with total brain damage above the medulla could still breathe independently, but someone with damage in this area could not.</a:t>
            </a:r>
          </a:p>
          <a:p>
            <a:pPr eaLnBrk="1" hangingPunct="1">
              <a:lnSpc>
                <a:spcPts val="2800"/>
              </a:lnSpc>
              <a:spcAft>
                <a:spcPts val="600"/>
              </a:spcAft>
              <a:buClr>
                <a:schemeClr val="tx1"/>
              </a:buClr>
              <a:buFont typeface="Wingdings" charset="0"/>
              <a:buChar char="§"/>
            </a:pPr>
            <a:r>
              <a:rPr lang="en-US" sz="1600" b="1" dirty="0">
                <a:solidFill>
                  <a:srgbClr val="444EA2"/>
                </a:solidFill>
                <a:latin typeface="Calibri" charset="0"/>
                <a:ea typeface="ＭＳ Ｐゴシック" charset="0"/>
              </a:rPr>
              <a:t>The pons </a:t>
            </a:r>
            <a:r>
              <a:rPr lang="en-US" sz="1600" dirty="0">
                <a:solidFill>
                  <a:srgbClr val="000000"/>
                </a:solidFill>
                <a:latin typeface="Calibri" charset="0"/>
                <a:ea typeface="ＭＳ Ｐゴシック" charset="0"/>
              </a:rPr>
              <a:t>helps coordinate automatic  and unconscious movements</a:t>
            </a:r>
            <a:r>
              <a:rPr lang="en-US" sz="1600" b="1" dirty="0">
                <a:solidFill>
                  <a:srgbClr val="444EA2"/>
                </a:solidFill>
                <a:latin typeface="Calibri" charset="0"/>
                <a:ea typeface="ＭＳ Ｐゴシック" charset="0"/>
              </a:rPr>
              <a:t>.</a:t>
            </a:r>
          </a:p>
          <a:p>
            <a:pPr eaLnBrk="1" hangingPunct="1">
              <a:lnSpc>
                <a:spcPts val="2800"/>
              </a:lnSpc>
              <a:spcAft>
                <a:spcPts val="600"/>
              </a:spcAft>
              <a:buClr>
                <a:schemeClr val="tx1"/>
              </a:buClr>
              <a:buFont typeface="Wingdings" charset="0"/>
              <a:buChar char="§"/>
            </a:pPr>
            <a:endParaRPr lang="en-US" sz="2000" dirty="0">
              <a:latin typeface="Calibri" charset="0"/>
              <a:ea typeface="ＭＳ Ｐゴシック" charset="0"/>
            </a:endParaRPr>
          </a:p>
        </p:txBody>
      </p:sp>
      <p:sp>
        <p:nvSpPr>
          <p:cNvPr id="31747" name="Slide Number Placeholder 7"/>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F92AAE52-B28D-0049-ABD2-4640985D0D4E}" type="slidenum">
              <a:rPr lang="en-US" sz="1200">
                <a:solidFill>
                  <a:srgbClr val="898989"/>
                </a:solidFill>
                <a:cs typeface="Arial" charset="0"/>
              </a:rPr>
              <a:pPr/>
              <a:t>28</a:t>
            </a:fld>
            <a:endParaRPr lang="en-US" sz="1200" dirty="0">
              <a:solidFill>
                <a:srgbClr val="898989"/>
              </a:solidFill>
              <a:cs typeface="Arial" charset="0"/>
            </a:endParaRPr>
          </a:p>
        </p:txBody>
      </p:sp>
      <p:sp>
        <p:nvSpPr>
          <p:cNvPr id="31748" name="Title 8"/>
          <p:cNvSpPr>
            <a:spLocks noGrp="1"/>
          </p:cNvSpPr>
          <p:nvPr>
            <p:ph type="title"/>
          </p:nvPr>
        </p:nvSpPr>
        <p:spPr/>
        <p:txBody>
          <a:bodyPr>
            <a:normAutofit/>
          </a:bodyPr>
          <a:lstStyle/>
          <a:p>
            <a:r>
              <a:rPr lang="en-US" b="1" dirty="0">
                <a:solidFill>
                  <a:srgbClr val="444EA2"/>
                </a:solidFill>
                <a:latin typeface="Calibri" charset="0"/>
                <a:ea typeface="ＭＳ Ｐゴシック" charset="0"/>
              </a:rPr>
              <a:t>The Brainstem: </a:t>
            </a:r>
            <a:r>
              <a:rPr lang="en-US" b="1" dirty="0" smtClean="0">
                <a:solidFill>
                  <a:srgbClr val="444EA2"/>
                </a:solidFill>
                <a:latin typeface="Calibri" charset="0"/>
                <a:ea typeface="ＭＳ Ｐゴシック" charset="0"/>
              </a:rPr>
              <a:t>Pons </a:t>
            </a:r>
            <a:r>
              <a:rPr lang="en-US" b="1" dirty="0">
                <a:solidFill>
                  <a:srgbClr val="444EA2"/>
                </a:solidFill>
                <a:latin typeface="Calibri" charset="0"/>
                <a:ea typeface="ＭＳ Ｐゴシック" charset="0"/>
              </a:rPr>
              <a:t>and Medulla</a:t>
            </a:r>
            <a:endParaRPr lang="en-US" dirty="0">
              <a:latin typeface="Calibri" charset="0"/>
              <a:ea typeface="ＭＳ Ｐゴシック" charset="0"/>
            </a:endParaRPr>
          </a:p>
        </p:txBody>
      </p:sp>
      <p:pic>
        <p:nvPicPr>
          <p:cNvPr id="31749" name="Picture 3" descr="MyPEL2e_fig_2_0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11594"/>
            <a:ext cx="6641869" cy="352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0802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79375"/>
            <a:ext cx="8229600" cy="1143000"/>
          </a:xfrm>
        </p:spPr>
        <p:txBody>
          <a:bodyPr/>
          <a:lstStyle/>
          <a:p>
            <a:pPr eaLnBrk="1" hangingPunct="1">
              <a:lnSpc>
                <a:spcPts val="4000"/>
              </a:lnSpc>
            </a:pPr>
            <a:r>
              <a:rPr lang="en-US" b="1">
                <a:solidFill>
                  <a:srgbClr val="A0366C"/>
                </a:solidFill>
                <a:latin typeface="Calibri" charset="0"/>
                <a:ea typeface="ＭＳ Ｐゴシック" charset="0"/>
              </a:rPr>
              <a:t>The Thalamus (“Inner Chamber”)</a:t>
            </a:r>
          </a:p>
        </p:txBody>
      </p:sp>
      <p:sp>
        <p:nvSpPr>
          <p:cNvPr id="3" name="Content Placeholder 2"/>
          <p:cNvSpPr>
            <a:spLocks noGrp="1"/>
          </p:cNvSpPr>
          <p:nvPr>
            <p:ph idx="1"/>
          </p:nvPr>
        </p:nvSpPr>
        <p:spPr>
          <a:xfrm>
            <a:off x="3810000" y="1606550"/>
            <a:ext cx="5181600" cy="3778250"/>
          </a:xfrm>
        </p:spPr>
        <p:txBody>
          <a:bodyPr/>
          <a:lstStyle/>
          <a:p>
            <a:pPr eaLnBrk="1" hangingPunct="1">
              <a:lnSpc>
                <a:spcPts val="2800"/>
              </a:lnSpc>
              <a:spcAft>
                <a:spcPts val="600"/>
              </a:spcAft>
              <a:buClr>
                <a:schemeClr val="tx1"/>
              </a:buClr>
              <a:buFont typeface="Wingdings" charset="0"/>
              <a:buChar char="§"/>
            </a:pPr>
            <a:r>
              <a:rPr lang="en-US">
                <a:latin typeface="Calibri" charset="0"/>
                <a:ea typeface="ＭＳ Ｐゴシック" charset="0"/>
              </a:rPr>
              <a:t>The thalamus is the “sensory switchboard” or “router.”</a:t>
            </a:r>
          </a:p>
          <a:p>
            <a:pPr eaLnBrk="1" hangingPunct="1">
              <a:lnSpc>
                <a:spcPts val="2800"/>
              </a:lnSpc>
              <a:spcAft>
                <a:spcPts val="600"/>
              </a:spcAft>
              <a:buClr>
                <a:schemeClr val="tx1"/>
              </a:buClr>
              <a:buFont typeface="Wingdings" charset="0"/>
              <a:buChar char="§"/>
            </a:pPr>
            <a:r>
              <a:rPr lang="en-US">
                <a:latin typeface="Calibri" charset="0"/>
                <a:ea typeface="ＭＳ Ｐゴシック" charset="0"/>
              </a:rPr>
              <a:t>All sensory messages, except smell, are routed through the thalamus on the way to the cortex (higher, outer brain).</a:t>
            </a:r>
          </a:p>
          <a:p>
            <a:pPr eaLnBrk="1" hangingPunct="1">
              <a:lnSpc>
                <a:spcPts val="2800"/>
              </a:lnSpc>
              <a:spcAft>
                <a:spcPts val="600"/>
              </a:spcAft>
              <a:buClr>
                <a:schemeClr val="tx1"/>
              </a:buClr>
              <a:buFont typeface="Wingdings" charset="0"/>
              <a:buChar char="§"/>
            </a:pPr>
            <a:r>
              <a:rPr lang="en-US">
                <a:latin typeface="Calibri" charset="0"/>
                <a:ea typeface="ＭＳ Ｐゴシック" charset="0"/>
              </a:rPr>
              <a:t>The thalamus also sends messages from the cortex to the medulla and cerebellum.</a:t>
            </a:r>
          </a:p>
        </p:txBody>
      </p:sp>
      <p:pic>
        <p:nvPicPr>
          <p:cNvPr id="3277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241425"/>
            <a:ext cx="3684588" cy="488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97CDD61E-0F9F-CD47-87F1-0BDDC8463FB5}" type="slidenum">
              <a:rPr lang="en-US" sz="1200">
                <a:solidFill>
                  <a:srgbClr val="898989"/>
                </a:solidFill>
                <a:cs typeface="Arial" charset="0"/>
              </a:rPr>
              <a:pPr/>
              <a:t>29</a:t>
            </a:fld>
            <a:endParaRPr lang="en-US" sz="1200">
              <a:solidFill>
                <a:srgbClr val="898989"/>
              </a:solidFill>
              <a:cs typeface="Arial" charset="0"/>
            </a:endParaRPr>
          </a:p>
        </p:txBody>
      </p:sp>
    </p:spTree>
    <p:extLst>
      <p:ext uri="{BB962C8B-B14F-4D97-AF65-F5344CB8AC3E}">
        <p14:creationId xmlns:p14="http://schemas.microsoft.com/office/powerpoint/2010/main" val="2425937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4"/>
          <p:cNvSpPr txBox="1">
            <a:spLocks/>
          </p:cNvSpPr>
          <p:nvPr/>
        </p:nvSpPr>
        <p:spPr bwMode="auto">
          <a:xfrm>
            <a:off x="304800" y="2705100"/>
            <a:ext cx="4164013" cy="217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ts val="2400"/>
              </a:lnSpc>
              <a:spcAft>
                <a:spcPts val="1200"/>
              </a:spcAft>
              <a:buFont typeface="Wingdings" pitchFamily="2" charset="2"/>
              <a:buChar char="§"/>
            </a:pPr>
            <a:r>
              <a:rPr lang="en-US" altLang="en-US" sz="2800" dirty="0">
                <a:latin typeface="Calibri" pitchFamily="34" charset="0"/>
              </a:rPr>
              <a:t>Biological psychology includes neuroscience, behavior genetics, neuropsychology,  and evolutionary psychology.</a:t>
            </a:r>
          </a:p>
          <a:p>
            <a:pPr eaLnBrk="1" hangingPunct="1">
              <a:lnSpc>
                <a:spcPts val="2400"/>
              </a:lnSpc>
              <a:spcAft>
                <a:spcPts val="1200"/>
              </a:spcAft>
              <a:buFont typeface="Wingdings" pitchFamily="2" charset="2"/>
              <a:buChar char="§"/>
            </a:pPr>
            <a:r>
              <a:rPr lang="en-US" altLang="en-US" sz="2800" dirty="0">
                <a:latin typeface="Calibri" pitchFamily="34" charset="0"/>
              </a:rPr>
              <a:t>All of these subspecialties explore different aspects of:  how the nature of mind and behavior is rooted in our biological heritage</a:t>
            </a:r>
            <a:r>
              <a:rPr lang="en-US" altLang="en-US" sz="2800" dirty="0" smtClean="0">
                <a:latin typeface="Calibri" pitchFamily="34" charset="0"/>
              </a:rPr>
              <a:t>.</a:t>
            </a:r>
            <a:endParaRPr lang="en-US" altLang="en-US" sz="2800" dirty="0">
              <a:latin typeface="Calibri" pitchFamily="34" charset="0"/>
            </a:endParaRPr>
          </a:p>
        </p:txBody>
      </p:sp>
      <p:sp>
        <p:nvSpPr>
          <p:cNvPr id="7171" name="Title 1"/>
          <p:cNvSpPr>
            <a:spLocks noGrp="1"/>
          </p:cNvSpPr>
          <p:nvPr>
            <p:ph type="title"/>
          </p:nvPr>
        </p:nvSpPr>
        <p:spPr>
          <a:xfrm>
            <a:off x="0" y="0"/>
            <a:ext cx="9144000" cy="1131888"/>
          </a:xfrm>
          <a:solidFill>
            <a:srgbClr val="444EA2"/>
          </a:solidFill>
        </p:spPr>
        <p:txBody>
          <a:bodyPr lIns="274320" rtlCol="0">
            <a:normAutofit fontScale="90000"/>
          </a:bodyPr>
          <a:lstStyle/>
          <a:p>
            <a:pPr algn="l" eaLnBrk="1" fontAlgn="auto" hangingPunct="1">
              <a:lnSpc>
                <a:spcPts val="4200"/>
              </a:lnSpc>
              <a:spcAft>
                <a:spcPts val="0"/>
              </a:spcAft>
              <a:defRPr/>
            </a:pPr>
            <a:r>
              <a:rPr lang="en-US" sz="3600" b="1" dirty="0" smtClean="0">
                <a:solidFill>
                  <a:srgbClr val="F8F6E3"/>
                </a:solidFill>
              </a:rPr>
              <a:t>Today’s search for the biology of the self:  biological psychology</a:t>
            </a:r>
            <a:endParaRPr lang="en-US" sz="3200" b="1" i="1" dirty="0" smtClean="0">
              <a:solidFill>
                <a:srgbClr val="F8F6E3"/>
              </a:solidFill>
            </a:endParaRPr>
          </a:p>
        </p:txBody>
      </p:sp>
      <p:pic>
        <p:nvPicPr>
          <p:cNvPr id="819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1238" y="1120775"/>
            <a:ext cx="4322762" cy="573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33863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287338"/>
            <a:ext cx="8229600" cy="1735138"/>
          </a:xfrm>
        </p:spPr>
        <p:txBody>
          <a:bodyPr/>
          <a:lstStyle/>
          <a:p>
            <a:pPr eaLnBrk="1" hangingPunct="1">
              <a:lnSpc>
                <a:spcPts val="4000"/>
              </a:lnSpc>
            </a:pPr>
            <a:r>
              <a:rPr lang="en-US" b="1">
                <a:solidFill>
                  <a:srgbClr val="3AA082"/>
                </a:solidFill>
                <a:latin typeface="Calibri" charset="0"/>
                <a:ea typeface="ＭＳ Ｐゴシック" charset="0"/>
              </a:rPr>
              <a:t>Reticular (“Netlike”) Formation</a:t>
            </a:r>
          </a:p>
        </p:txBody>
      </p:sp>
      <p:sp>
        <p:nvSpPr>
          <p:cNvPr id="3" name="Content Placeholder 2"/>
          <p:cNvSpPr>
            <a:spLocks noGrp="1"/>
          </p:cNvSpPr>
          <p:nvPr>
            <p:ph idx="1"/>
          </p:nvPr>
        </p:nvSpPr>
        <p:spPr>
          <a:xfrm>
            <a:off x="177800" y="1595438"/>
            <a:ext cx="5062538" cy="3189287"/>
          </a:xfrm>
        </p:spPr>
        <p:txBody>
          <a:bodyPr>
            <a:normAutofit fontScale="92500"/>
          </a:bodyPr>
          <a:lstStyle/>
          <a:p>
            <a:pPr eaLnBrk="1" hangingPunct="1">
              <a:lnSpc>
                <a:spcPts val="2800"/>
              </a:lnSpc>
              <a:spcAft>
                <a:spcPts val="600"/>
              </a:spcAft>
              <a:buClr>
                <a:schemeClr val="tx1"/>
              </a:buClr>
              <a:buFont typeface="Wingdings" charset="0"/>
              <a:buChar char="§"/>
            </a:pPr>
            <a:r>
              <a:rPr lang="en-US">
                <a:latin typeface="Calibri" charset="0"/>
                <a:ea typeface="ＭＳ Ｐゴシック" charset="0"/>
              </a:rPr>
              <a:t>The reticular formation is a nerve network in the brainstem.</a:t>
            </a:r>
          </a:p>
          <a:p>
            <a:pPr eaLnBrk="1" hangingPunct="1">
              <a:lnSpc>
                <a:spcPts val="2800"/>
              </a:lnSpc>
              <a:spcAft>
                <a:spcPts val="600"/>
              </a:spcAft>
              <a:buClr>
                <a:schemeClr val="tx1"/>
              </a:buClr>
              <a:buFont typeface="Wingdings" charset="0"/>
              <a:buChar char="§"/>
            </a:pPr>
            <a:r>
              <a:rPr lang="en-US">
                <a:latin typeface="Calibri" charset="0"/>
                <a:ea typeface="ＭＳ Ｐゴシック" charset="0"/>
              </a:rPr>
              <a:t>It enables alertness, (arousal) from coma to wide awake (as demonstrated in the cat experiments).</a:t>
            </a:r>
          </a:p>
          <a:p>
            <a:pPr eaLnBrk="1" hangingPunct="1">
              <a:lnSpc>
                <a:spcPts val="2800"/>
              </a:lnSpc>
              <a:spcAft>
                <a:spcPts val="600"/>
              </a:spcAft>
              <a:buClr>
                <a:schemeClr val="tx1"/>
              </a:buClr>
              <a:buFont typeface="Wingdings" charset="0"/>
              <a:buChar char="§"/>
            </a:pPr>
            <a:r>
              <a:rPr lang="en-US">
                <a:latin typeface="Calibri" charset="0"/>
                <a:ea typeface="ＭＳ Ｐゴシック" charset="0"/>
              </a:rPr>
              <a:t>It also filters incoming sensory information.</a:t>
            </a:r>
          </a:p>
        </p:txBody>
      </p:sp>
      <p:pic>
        <p:nvPicPr>
          <p:cNvPr id="8" name="Picture 7"/>
          <p:cNvPicPr>
            <a:picLocks noChangeAspect="1"/>
          </p:cNvPicPr>
          <p:nvPr/>
        </p:nvPicPr>
        <p:blipFill>
          <a:blip r:embed="rId3">
            <a:extLst/>
          </a:blip>
          <a:stretch>
            <a:fillRect/>
          </a:stretch>
        </p:blipFill>
        <p:spPr>
          <a:xfrm>
            <a:off x="5240741" y="1049341"/>
            <a:ext cx="3684895" cy="48863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379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5CEA4D41-D040-6749-BB38-77CAD7E86D4D}" type="slidenum">
              <a:rPr lang="en-US" sz="1200">
                <a:solidFill>
                  <a:srgbClr val="898989"/>
                </a:solidFill>
                <a:cs typeface="Arial" charset="0"/>
              </a:rPr>
              <a:pPr/>
              <a:t>30</a:t>
            </a:fld>
            <a:endParaRPr lang="en-US" sz="1200">
              <a:solidFill>
                <a:srgbClr val="898989"/>
              </a:solidFill>
              <a:cs typeface="Arial" charset="0"/>
            </a:endParaRPr>
          </a:p>
        </p:txBody>
      </p:sp>
    </p:spTree>
    <p:extLst>
      <p:ext uri="{BB962C8B-B14F-4D97-AF65-F5344CB8AC3E}">
        <p14:creationId xmlns:p14="http://schemas.microsoft.com/office/powerpoint/2010/main" val="2276009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MyPEL2e_fig_2_09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2362200"/>
            <a:ext cx="2484437" cy="430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19" name="Content Placeholder 2"/>
          <p:cNvSpPr>
            <a:spLocks noGrp="1"/>
          </p:cNvSpPr>
          <p:nvPr>
            <p:ph idx="1"/>
          </p:nvPr>
        </p:nvSpPr>
        <p:spPr>
          <a:xfrm>
            <a:off x="4049713" y="1608138"/>
            <a:ext cx="3344862" cy="2362200"/>
          </a:xfrm>
        </p:spPr>
        <p:txBody>
          <a:bodyPr/>
          <a:lstStyle/>
          <a:p>
            <a:pPr marL="0" indent="0" eaLnBrk="1" hangingPunct="1">
              <a:lnSpc>
                <a:spcPts val="2800"/>
              </a:lnSpc>
              <a:spcAft>
                <a:spcPts val="600"/>
              </a:spcAft>
              <a:buClr>
                <a:schemeClr val="tx1"/>
              </a:buClr>
              <a:buFont typeface="Arial" charset="0"/>
              <a:buNone/>
            </a:pPr>
            <a:r>
              <a:rPr lang="en-US">
                <a:latin typeface="Calibri" charset="0"/>
                <a:ea typeface="ＭＳ Ｐゴシック" charset="0"/>
              </a:rPr>
              <a:t>The cerebellum helps coordinate voluntary movement such as playing a sport.</a:t>
            </a:r>
          </a:p>
        </p:txBody>
      </p:sp>
      <p:pic>
        <p:nvPicPr>
          <p:cNvPr id="34820" name="Picture 5" descr="MyersPEL1e_fig_02_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552450"/>
            <a:ext cx="36576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Title 1"/>
          <p:cNvSpPr>
            <a:spLocks noGrp="1"/>
          </p:cNvSpPr>
          <p:nvPr>
            <p:ph type="title"/>
          </p:nvPr>
        </p:nvSpPr>
        <p:spPr>
          <a:xfrm>
            <a:off x="3040063" y="285750"/>
            <a:ext cx="5943600" cy="1143000"/>
          </a:xfrm>
        </p:spPr>
        <p:txBody>
          <a:bodyPr/>
          <a:lstStyle/>
          <a:p>
            <a:pPr eaLnBrk="1" hangingPunct="1"/>
            <a:r>
              <a:rPr lang="en-US" b="1">
                <a:solidFill>
                  <a:srgbClr val="F36F21"/>
                </a:solidFill>
                <a:latin typeface="Calibri" charset="0"/>
                <a:ea typeface="ＭＳ Ｐゴシック" charset="0"/>
              </a:rPr>
              <a:t>Cerebellum</a:t>
            </a:r>
            <a:r>
              <a:rPr lang="en-US" sz="3600" b="1">
                <a:solidFill>
                  <a:srgbClr val="F36F21"/>
                </a:solidFill>
                <a:latin typeface="Calibri" charset="0"/>
                <a:ea typeface="ＭＳ Ｐゴシック" charset="0"/>
              </a:rPr>
              <a:t> (“little brain”)</a:t>
            </a:r>
          </a:p>
        </p:txBody>
      </p:sp>
      <p:sp>
        <p:nvSpPr>
          <p:cNvPr id="34822" name="Content Placeholder 2"/>
          <p:cNvSpPr txBox="1">
            <a:spLocks/>
          </p:cNvSpPr>
          <p:nvPr/>
        </p:nvSpPr>
        <p:spPr bwMode="auto">
          <a:xfrm>
            <a:off x="639763" y="5265738"/>
            <a:ext cx="6024562"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nSpc>
                <a:spcPts val="2800"/>
              </a:lnSpc>
              <a:spcBef>
                <a:spcPct val="20000"/>
              </a:spcBef>
              <a:spcAft>
                <a:spcPts val="600"/>
              </a:spcAft>
              <a:buClr>
                <a:schemeClr val="tx1"/>
              </a:buClr>
              <a:buFont typeface="Wingdings" charset="0"/>
              <a:buNone/>
            </a:pPr>
            <a:r>
              <a:rPr lang="en-US">
                <a:cs typeface="Arial" charset="0"/>
              </a:rPr>
              <a:t>The cerebellum has many other functions, including enabling nonverbal learning and memory.</a:t>
            </a:r>
          </a:p>
        </p:txBody>
      </p:sp>
      <p:sp>
        <p:nvSpPr>
          <p:cNvPr id="34823" name="Slide Number Placeholder 7"/>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FDF7F787-1E44-BB43-B7D7-8602FEF409B0}" type="slidenum">
              <a:rPr lang="en-US" sz="1200">
                <a:solidFill>
                  <a:srgbClr val="898989"/>
                </a:solidFill>
                <a:cs typeface="Arial" charset="0"/>
              </a:rPr>
              <a:pPr/>
              <a:t>31</a:t>
            </a:fld>
            <a:endParaRPr lang="en-US" sz="1200">
              <a:solidFill>
                <a:srgbClr val="898989"/>
              </a:solidFill>
              <a:cs typeface="Arial" charset="0"/>
            </a:endParaRPr>
          </a:p>
        </p:txBody>
      </p:sp>
    </p:spTree>
    <p:extLst>
      <p:ext uri="{BB962C8B-B14F-4D97-AF65-F5344CB8AC3E}">
        <p14:creationId xmlns:p14="http://schemas.microsoft.com/office/powerpoint/2010/main" val="597872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825" y="1417053"/>
            <a:ext cx="3897313" cy="4977899"/>
          </a:xfrm>
        </p:spPr>
        <p:txBody>
          <a:bodyPr>
            <a:normAutofit fontScale="85000" lnSpcReduction="10000"/>
          </a:bodyPr>
          <a:lstStyle/>
          <a:p>
            <a:pPr eaLnBrk="1" hangingPunct="1">
              <a:lnSpc>
                <a:spcPts val="2000"/>
              </a:lnSpc>
              <a:buClr>
                <a:schemeClr val="tx1"/>
              </a:buClr>
              <a:buFont typeface="Wingdings" charset="0"/>
              <a:buChar char="§"/>
            </a:pPr>
            <a:r>
              <a:rPr lang="en-US" sz="2400" dirty="0">
                <a:latin typeface="Calibri" charset="0"/>
                <a:ea typeface="ＭＳ Ｐゴシック" charset="0"/>
              </a:rPr>
              <a:t>emotions such as fear and aggression.  </a:t>
            </a:r>
          </a:p>
          <a:p>
            <a:pPr eaLnBrk="1" hangingPunct="1">
              <a:lnSpc>
                <a:spcPts val="2000"/>
              </a:lnSpc>
              <a:buClr>
                <a:schemeClr val="tx1"/>
              </a:buClr>
              <a:buFont typeface="Wingdings" charset="0"/>
              <a:buChar char="§"/>
            </a:pPr>
            <a:r>
              <a:rPr lang="en-US" sz="2400" dirty="0">
                <a:latin typeface="Calibri" charset="0"/>
                <a:ea typeface="ＭＳ Ｐゴシック" charset="0"/>
              </a:rPr>
              <a:t>basic drives such as hunger and sex.</a:t>
            </a:r>
          </a:p>
          <a:p>
            <a:pPr eaLnBrk="1" hangingPunct="1">
              <a:lnSpc>
                <a:spcPts val="2000"/>
              </a:lnSpc>
              <a:spcAft>
                <a:spcPts val="600"/>
              </a:spcAft>
              <a:buClr>
                <a:schemeClr val="tx1"/>
              </a:buClr>
              <a:buFont typeface="Wingdings" charset="0"/>
              <a:buChar char="§"/>
            </a:pPr>
            <a:r>
              <a:rPr lang="en-US" sz="2400" dirty="0">
                <a:latin typeface="Calibri" charset="0"/>
                <a:ea typeface="ＭＳ Ｐゴシック" charset="0"/>
              </a:rPr>
              <a:t>the formation of episodic memories. </a:t>
            </a:r>
          </a:p>
          <a:p>
            <a:pPr eaLnBrk="1" hangingPunct="1">
              <a:lnSpc>
                <a:spcPts val="2000"/>
              </a:lnSpc>
              <a:buClr>
                <a:schemeClr val="tx1"/>
              </a:buClr>
              <a:buFont typeface="Arial" charset="0"/>
              <a:buNone/>
            </a:pPr>
            <a:r>
              <a:rPr lang="en-US" sz="2400" b="1" dirty="0">
                <a:solidFill>
                  <a:srgbClr val="444EA2"/>
                </a:solidFill>
                <a:latin typeface="Calibri" charset="0"/>
                <a:ea typeface="ＭＳ Ｐゴシック" charset="0"/>
              </a:rPr>
              <a:t>The hippocampus (“seahorse”)</a:t>
            </a:r>
          </a:p>
          <a:p>
            <a:pPr eaLnBrk="1" hangingPunct="1">
              <a:lnSpc>
                <a:spcPts val="2000"/>
              </a:lnSpc>
              <a:buClr>
                <a:schemeClr val="tx1"/>
              </a:buClr>
              <a:buFont typeface="Wingdings" charset="0"/>
              <a:buChar char="§"/>
            </a:pPr>
            <a:r>
              <a:rPr lang="en-US" sz="2400" dirty="0">
                <a:latin typeface="Calibri" charset="0"/>
                <a:ea typeface="ＭＳ Ｐゴシック" charset="0"/>
              </a:rPr>
              <a:t>processes conscious, episodic memories.</a:t>
            </a:r>
          </a:p>
          <a:p>
            <a:pPr eaLnBrk="1" hangingPunct="1">
              <a:lnSpc>
                <a:spcPts val="2000"/>
              </a:lnSpc>
              <a:buClr>
                <a:schemeClr val="tx1"/>
              </a:buClr>
              <a:buFont typeface="Wingdings" charset="0"/>
              <a:buChar char="§"/>
            </a:pPr>
            <a:r>
              <a:rPr lang="en-US" sz="2400" dirty="0">
                <a:latin typeface="Calibri" charset="0"/>
                <a:ea typeface="ＭＳ Ｐゴシック" charset="0"/>
              </a:rPr>
              <a:t>works with the amygdala to form emotionally charged memories.</a:t>
            </a:r>
          </a:p>
          <a:p>
            <a:pPr eaLnBrk="1" hangingPunct="1">
              <a:lnSpc>
                <a:spcPts val="2000"/>
              </a:lnSpc>
              <a:buClr>
                <a:schemeClr val="tx1"/>
              </a:buClr>
              <a:buFont typeface="Arial" charset="0"/>
              <a:buNone/>
            </a:pPr>
            <a:r>
              <a:rPr lang="en-US" sz="2400" b="1" dirty="0">
                <a:solidFill>
                  <a:srgbClr val="444EA2"/>
                </a:solidFill>
                <a:latin typeface="Calibri" charset="0"/>
                <a:ea typeface="ＭＳ Ｐゴシック" charset="0"/>
              </a:rPr>
              <a:t>The Amygdala (“almond”)</a:t>
            </a:r>
          </a:p>
          <a:p>
            <a:pPr eaLnBrk="1" hangingPunct="1">
              <a:lnSpc>
                <a:spcPts val="2000"/>
              </a:lnSpc>
              <a:buClr>
                <a:schemeClr val="tx1"/>
              </a:buClr>
              <a:buFont typeface="Wingdings" charset="0"/>
              <a:buChar char="§"/>
            </a:pPr>
            <a:r>
              <a:rPr lang="en-US" sz="2400" dirty="0">
                <a:latin typeface="Calibri" charset="0"/>
                <a:ea typeface="ＭＳ Ｐゴシック" charset="0"/>
              </a:rPr>
              <a:t>consists of two lima bean-              sized neural clusters.</a:t>
            </a:r>
          </a:p>
          <a:p>
            <a:pPr eaLnBrk="1" hangingPunct="1">
              <a:lnSpc>
                <a:spcPts val="2000"/>
              </a:lnSpc>
              <a:buClr>
                <a:schemeClr val="tx1"/>
              </a:buClr>
              <a:buFont typeface="Wingdings" charset="0"/>
              <a:buChar char="§"/>
            </a:pPr>
            <a:r>
              <a:rPr lang="en-US" sz="2400" dirty="0">
                <a:latin typeface="Calibri" charset="0"/>
                <a:ea typeface="ＭＳ Ｐゴシック" charset="0"/>
              </a:rPr>
              <a:t>helps process emotions, especially fear and aggression.</a:t>
            </a:r>
          </a:p>
          <a:p>
            <a:pPr eaLnBrk="1" hangingPunct="1">
              <a:lnSpc>
                <a:spcPts val="2000"/>
              </a:lnSpc>
              <a:buClr>
                <a:schemeClr val="tx1"/>
              </a:buClr>
              <a:buFont typeface="Arial" charset="0"/>
              <a:buNone/>
            </a:pPr>
            <a:endParaRPr lang="en-US" sz="2400" dirty="0">
              <a:latin typeface="Calibri" charset="0"/>
              <a:ea typeface="ＭＳ Ｐゴシック" charset="0"/>
            </a:endParaRPr>
          </a:p>
          <a:p>
            <a:pPr eaLnBrk="1" hangingPunct="1">
              <a:lnSpc>
                <a:spcPts val="2000"/>
              </a:lnSpc>
              <a:buClr>
                <a:schemeClr val="tx1"/>
              </a:buClr>
              <a:buFont typeface="Wingdings" charset="0"/>
              <a:buChar char="§"/>
            </a:pPr>
            <a:endParaRPr lang="en-US" sz="2400" dirty="0">
              <a:latin typeface="Calibri" charset="0"/>
              <a:ea typeface="ＭＳ Ｐゴシック" charset="0"/>
            </a:endParaRPr>
          </a:p>
          <a:p>
            <a:pPr eaLnBrk="1" hangingPunct="1">
              <a:lnSpc>
                <a:spcPts val="2000"/>
              </a:lnSpc>
              <a:buClr>
                <a:schemeClr val="tx1"/>
              </a:buClr>
              <a:buFont typeface="Wingdings" charset="0"/>
              <a:buChar char="§"/>
            </a:pPr>
            <a:endParaRPr lang="en-US" sz="2400" dirty="0">
              <a:latin typeface="Calibri" charset="0"/>
              <a:ea typeface="ＭＳ Ｐゴシック" charset="0"/>
            </a:endParaRPr>
          </a:p>
          <a:p>
            <a:pPr eaLnBrk="1" hangingPunct="1">
              <a:lnSpc>
                <a:spcPts val="2000"/>
              </a:lnSpc>
              <a:buClr>
                <a:schemeClr val="tx1"/>
              </a:buClr>
              <a:buFont typeface="Wingdings" charset="0"/>
              <a:buChar char="§"/>
            </a:pPr>
            <a:endParaRPr lang="en-US" sz="2400" dirty="0">
              <a:latin typeface="Calibri" charset="0"/>
              <a:ea typeface="ＭＳ Ｐゴシック" charset="0"/>
            </a:endParaRPr>
          </a:p>
          <a:p>
            <a:pPr eaLnBrk="1" hangingPunct="1">
              <a:lnSpc>
                <a:spcPts val="2000"/>
              </a:lnSpc>
              <a:buClr>
                <a:schemeClr val="tx1"/>
              </a:buClr>
              <a:buFont typeface="Wingdings" charset="0"/>
              <a:buChar char="§"/>
            </a:pPr>
            <a:endParaRPr lang="en-US" sz="2400" dirty="0">
              <a:latin typeface="Calibri" charset="0"/>
              <a:ea typeface="ＭＳ Ｐゴシック" charset="0"/>
            </a:endParaRPr>
          </a:p>
        </p:txBody>
      </p:sp>
      <p:grpSp>
        <p:nvGrpSpPr>
          <p:cNvPr id="35843" name="Group 7"/>
          <p:cNvGrpSpPr>
            <a:grpSpLocks/>
          </p:cNvGrpSpPr>
          <p:nvPr/>
        </p:nvGrpSpPr>
        <p:grpSpPr bwMode="auto">
          <a:xfrm>
            <a:off x="4425950" y="1673309"/>
            <a:ext cx="4432300" cy="4405312"/>
            <a:chOff x="4425285" y="1005346"/>
            <a:chExt cx="4433590" cy="4404854"/>
          </a:xfrm>
        </p:grpSpPr>
        <p:pic>
          <p:nvPicPr>
            <p:cNvPr id="35847" name="Picture 6" descr="Myers9e_fig_2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285" y="1005346"/>
              <a:ext cx="4433590" cy="4404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8" name="Picture 6" descr="Myers9e_fig_2_17"/>
            <p:cNvPicPr>
              <a:picLocks noChangeAspect="1" noChangeArrowheads="1"/>
            </p:cNvPicPr>
            <p:nvPr/>
          </p:nvPicPr>
          <p:blipFill>
            <a:blip r:embed="rId4">
              <a:lum bright="30000"/>
              <a:extLst>
                <a:ext uri="{28A0092B-C50C-407E-A947-70E740481C1C}">
                  <a14:useLocalDpi xmlns:a14="http://schemas.microsoft.com/office/drawing/2010/main" val="0"/>
                </a:ext>
              </a:extLst>
            </a:blip>
            <a:srcRect l="-2219"/>
            <a:stretch>
              <a:fillRect/>
            </a:stretch>
          </p:blipFill>
          <p:spPr bwMode="auto">
            <a:xfrm>
              <a:off x="4697730" y="4632879"/>
              <a:ext cx="1944350" cy="388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5844" name="Rectangle 5"/>
          <p:cNvSpPr>
            <a:spLocks noChangeArrowheads="1"/>
          </p:cNvSpPr>
          <p:nvPr/>
        </p:nvSpPr>
        <p:spPr bwMode="auto">
          <a:xfrm>
            <a:off x="377825" y="3497263"/>
            <a:ext cx="4572000" cy="206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ts val="2000"/>
              </a:lnSpc>
              <a:spcBef>
                <a:spcPct val="20000"/>
              </a:spcBef>
              <a:spcAft>
                <a:spcPts val="600"/>
              </a:spcAft>
              <a:buClr>
                <a:schemeClr val="tx1"/>
              </a:buClr>
              <a:buFont typeface="Arial" charset="0"/>
              <a:buNone/>
            </a:pPr>
            <a:endParaRPr lang="en-US" sz="2400"/>
          </a:p>
        </p:txBody>
      </p:sp>
      <p:sp>
        <p:nvSpPr>
          <p:cNvPr id="35845" name="Rectangle 1"/>
          <p:cNvSpPr>
            <a:spLocks noChangeArrowheads="1"/>
          </p:cNvSpPr>
          <p:nvPr/>
        </p:nvSpPr>
        <p:spPr bwMode="auto">
          <a:xfrm>
            <a:off x="231775" y="388436"/>
            <a:ext cx="8388350"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ts val="3600"/>
              </a:lnSpc>
              <a:buClr>
                <a:srgbClr val="000000"/>
              </a:buClr>
            </a:pPr>
            <a:r>
              <a:rPr lang="en-US" sz="3600" b="1" dirty="0">
                <a:solidFill>
                  <a:srgbClr val="444EA2"/>
                </a:solidFill>
              </a:rPr>
              <a:t>The Limbic (“Border”) System</a:t>
            </a:r>
          </a:p>
          <a:p>
            <a:pPr>
              <a:lnSpc>
                <a:spcPts val="3600"/>
              </a:lnSpc>
              <a:buClr>
                <a:srgbClr val="000000"/>
              </a:buClr>
            </a:pPr>
            <a:r>
              <a:rPr lang="en-US" sz="3600" b="1" dirty="0">
                <a:solidFill>
                  <a:srgbClr val="444EA2"/>
                </a:solidFill>
              </a:rPr>
              <a:t> </a:t>
            </a:r>
            <a:r>
              <a:rPr lang="en-US" sz="2000" b="1" dirty="0"/>
              <a:t>The limbic system coordinates:</a:t>
            </a:r>
            <a:endParaRPr lang="en-US" sz="2000" b="1" dirty="0">
              <a:solidFill>
                <a:srgbClr val="444EA2"/>
              </a:solidFill>
            </a:endParaRPr>
          </a:p>
        </p:txBody>
      </p:sp>
      <p:sp>
        <p:nvSpPr>
          <p:cNvPr id="35846" name="Slide Number Placeholder 8"/>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989CCF86-DFD3-AA4F-AFCA-0D9161CA5C11}" type="slidenum">
              <a:rPr lang="en-US" sz="1200">
                <a:solidFill>
                  <a:srgbClr val="898989"/>
                </a:solidFill>
                <a:cs typeface="Arial" charset="0"/>
              </a:rPr>
              <a:pPr/>
              <a:t>32</a:t>
            </a:fld>
            <a:endParaRPr lang="en-US" sz="1200">
              <a:solidFill>
                <a:srgbClr val="898989"/>
              </a:solidFill>
              <a:cs typeface="Arial" charset="0"/>
            </a:endParaRPr>
          </a:p>
        </p:txBody>
      </p:sp>
    </p:spTree>
    <p:extLst>
      <p:ext uri="{BB962C8B-B14F-4D97-AF65-F5344CB8AC3E}">
        <p14:creationId xmlns:p14="http://schemas.microsoft.com/office/powerpoint/2010/main" val="1747478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nodeType="afterGroup">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nodeType="afterGroup">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nodeType="afterGroup">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par>
                          <p:cTn id="38" fill="hold" nodeType="afterGroup">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34975" y="149225"/>
            <a:ext cx="8229600" cy="1143000"/>
          </a:xfrm>
        </p:spPr>
        <p:txBody>
          <a:bodyPr/>
          <a:lstStyle/>
          <a:p>
            <a:pPr eaLnBrk="1" hangingPunct="1"/>
            <a:r>
              <a:rPr lang="en-US" b="1">
                <a:solidFill>
                  <a:srgbClr val="444EA2"/>
                </a:solidFill>
                <a:latin typeface="Calibri" charset="0"/>
                <a:ea typeface="ＭＳ Ｐゴシック" charset="0"/>
              </a:rPr>
              <a:t>The Amygdala</a:t>
            </a:r>
          </a:p>
        </p:txBody>
      </p:sp>
      <p:sp>
        <p:nvSpPr>
          <p:cNvPr id="40963" name="Content Placeholder 2"/>
          <p:cNvSpPr>
            <a:spLocks noGrp="1"/>
          </p:cNvSpPr>
          <p:nvPr>
            <p:ph idx="1"/>
          </p:nvPr>
        </p:nvSpPr>
        <p:spPr>
          <a:xfrm>
            <a:off x="457200" y="1600200"/>
            <a:ext cx="3886200" cy="4525963"/>
          </a:xfrm>
        </p:spPr>
        <p:txBody>
          <a:bodyPr/>
          <a:lstStyle/>
          <a:p>
            <a:pPr eaLnBrk="1" hangingPunct="1">
              <a:lnSpc>
                <a:spcPts val="2800"/>
              </a:lnSpc>
              <a:spcAft>
                <a:spcPts val="600"/>
              </a:spcAft>
              <a:buClr>
                <a:schemeClr val="tx1"/>
              </a:buClr>
              <a:buFont typeface="Wingdings" charset="0"/>
              <a:buChar char="§"/>
            </a:pPr>
            <a:r>
              <a:rPr lang="en-US">
                <a:latin typeface="Calibri" charset="0"/>
                <a:ea typeface="ＭＳ Ｐゴシック" charset="0"/>
              </a:rPr>
              <a:t>Electrical stimulation of a cat’s amygdala provokes aggressive reactions.</a:t>
            </a:r>
          </a:p>
          <a:p>
            <a:pPr eaLnBrk="1" hangingPunct="1">
              <a:lnSpc>
                <a:spcPts val="2800"/>
              </a:lnSpc>
              <a:spcAft>
                <a:spcPts val="600"/>
              </a:spcAft>
              <a:buClr>
                <a:schemeClr val="tx1"/>
              </a:buClr>
              <a:buFont typeface="Wingdings" charset="0"/>
              <a:buChar char="§"/>
            </a:pPr>
            <a:r>
              <a:rPr lang="en-US">
                <a:latin typeface="Calibri" charset="0"/>
                <a:ea typeface="ＭＳ Ｐゴシック" charset="0"/>
              </a:rPr>
              <a:t>If you move the electrode very slightly and cage the cat with a mouse, the cat will  cower in terror.</a:t>
            </a:r>
          </a:p>
        </p:txBody>
      </p:sp>
      <p:pic>
        <p:nvPicPr>
          <p:cNvPr id="40964" name="Picture 4" descr="MyPEL2e_fig_2_10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2300" y="1697038"/>
            <a:ext cx="4424363" cy="4922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7D2CE757-213E-224F-923F-70EF12EC345E}" type="slidenum">
              <a:rPr lang="en-US" sz="1200">
                <a:solidFill>
                  <a:srgbClr val="898989"/>
                </a:solidFill>
                <a:cs typeface="Arial" charset="0"/>
              </a:rPr>
              <a:pPr/>
              <a:t>33</a:t>
            </a:fld>
            <a:endParaRPr lang="en-US" sz="1200">
              <a:solidFill>
                <a:srgbClr val="898989"/>
              </a:solidFill>
              <a:cs typeface="Arial" charset="0"/>
            </a:endParaRPr>
          </a:p>
        </p:txBody>
      </p:sp>
    </p:spTree>
    <p:extLst>
      <p:ext uri="{BB962C8B-B14F-4D97-AF65-F5344CB8AC3E}">
        <p14:creationId xmlns:p14="http://schemas.microsoft.com/office/powerpoint/2010/main" val="1233023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fade">
                                      <p:cBhvr>
                                        <p:cTn id="7" dur="500"/>
                                        <p:tgtEl>
                                          <p:spTgt spid="4096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0964"/>
                                        </p:tgtEl>
                                        <p:attrNameLst>
                                          <p:attrName>style.visibility</p:attrName>
                                        </p:attrNameLst>
                                      </p:cBhvr>
                                      <p:to>
                                        <p:strVal val="visible"/>
                                      </p:to>
                                    </p:set>
                                    <p:animEffect transition="in" filter="fade">
                                      <p:cBhvr>
                                        <p:cTn id="11" dur="500"/>
                                        <p:tgtEl>
                                          <p:spTgt spid="409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963">
                                            <p:txEl>
                                              <p:pRg st="1" end="1"/>
                                            </p:txEl>
                                          </p:spTgt>
                                        </p:tgtEl>
                                        <p:attrNameLst>
                                          <p:attrName>style.visibility</p:attrName>
                                        </p:attrNameLst>
                                      </p:cBhvr>
                                      <p:to>
                                        <p:strVal val="visible"/>
                                      </p:to>
                                    </p:set>
                                    <p:animEffect transition="in" filter="fade">
                                      <p:cBhvr>
                                        <p:cTn id="16" dur="500"/>
                                        <p:tgtEl>
                                          <p:spTgt spid="40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050" y="3343275"/>
            <a:ext cx="9163050" cy="3554413"/>
          </a:xfrm>
          <a:prstGeom prst="rect">
            <a:avLst/>
          </a:prstGeom>
          <a:solidFill>
            <a:srgbClr val="A036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7891" name="Picture 6" descr="Myers9e_fig_2_17"/>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5108575" y="0"/>
            <a:ext cx="4035425" cy="3084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a:xfrm>
            <a:off x="3886200" y="0"/>
            <a:ext cx="1676400" cy="1828800"/>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a:xfrm>
            <a:off x="457200" y="788988"/>
            <a:ext cx="4651375" cy="2468562"/>
          </a:xfrm>
        </p:spPr>
        <p:txBody>
          <a:bodyPr/>
          <a:lstStyle/>
          <a:p>
            <a:pPr eaLnBrk="1" hangingPunct="1">
              <a:lnSpc>
                <a:spcPts val="2000"/>
              </a:lnSpc>
              <a:spcAft>
                <a:spcPts val="600"/>
              </a:spcAft>
              <a:buClr>
                <a:schemeClr val="tx1"/>
              </a:buClr>
              <a:buFont typeface="Wingdings" charset="0"/>
              <a:buChar char="§"/>
            </a:pPr>
            <a:r>
              <a:rPr lang="en-US" sz="2400">
                <a:latin typeface="Calibri" charset="0"/>
                <a:ea typeface="ＭＳ Ｐゴシック" charset="0"/>
              </a:rPr>
              <a:t>lies below (“hypo”) the thalamus.</a:t>
            </a:r>
          </a:p>
          <a:p>
            <a:pPr eaLnBrk="1" hangingPunct="1">
              <a:lnSpc>
                <a:spcPts val="2000"/>
              </a:lnSpc>
              <a:spcAft>
                <a:spcPts val="600"/>
              </a:spcAft>
              <a:buClr>
                <a:schemeClr val="tx1"/>
              </a:buClr>
              <a:buFont typeface="Wingdings" charset="0"/>
              <a:buChar char="§"/>
            </a:pPr>
            <a:r>
              <a:rPr lang="en-US" sz="2400">
                <a:latin typeface="Calibri" charset="0"/>
                <a:ea typeface="ＭＳ Ｐゴシック" charset="0"/>
              </a:rPr>
              <a:t>regulates body temperature and ensures adequate food and water intake (homeostasis), and is involved in sex drive.</a:t>
            </a:r>
          </a:p>
          <a:p>
            <a:pPr eaLnBrk="1" hangingPunct="1">
              <a:lnSpc>
                <a:spcPts val="2000"/>
              </a:lnSpc>
              <a:spcAft>
                <a:spcPts val="600"/>
              </a:spcAft>
              <a:buClr>
                <a:schemeClr val="tx1"/>
              </a:buClr>
              <a:buFont typeface="Wingdings" charset="0"/>
              <a:buChar char="§"/>
            </a:pPr>
            <a:r>
              <a:rPr lang="en-US" sz="2400">
                <a:latin typeface="Calibri" charset="0"/>
                <a:ea typeface="ＭＳ Ｐゴシック" charset="0"/>
              </a:rPr>
              <a:t>directs the endocrine system via messages to the pituitary gland.</a:t>
            </a:r>
          </a:p>
          <a:p>
            <a:pPr eaLnBrk="1" hangingPunct="1">
              <a:lnSpc>
                <a:spcPts val="2000"/>
              </a:lnSpc>
              <a:spcAft>
                <a:spcPts val="600"/>
              </a:spcAft>
              <a:buClr>
                <a:schemeClr val="tx1"/>
              </a:buClr>
              <a:buFont typeface="Wingdings" charset="0"/>
              <a:buChar char="§"/>
            </a:pPr>
            <a:endParaRPr lang="en-US" sz="2400">
              <a:latin typeface="Calibri" charset="0"/>
              <a:ea typeface="ＭＳ Ｐゴシック" charset="0"/>
            </a:endParaRPr>
          </a:p>
        </p:txBody>
      </p:sp>
      <p:sp>
        <p:nvSpPr>
          <p:cNvPr id="37896" name="Title 1"/>
          <p:cNvSpPr>
            <a:spLocks noGrp="1"/>
          </p:cNvSpPr>
          <p:nvPr>
            <p:ph type="title"/>
          </p:nvPr>
        </p:nvSpPr>
        <p:spPr>
          <a:xfrm>
            <a:off x="144463" y="-215900"/>
            <a:ext cx="4724400" cy="1358900"/>
          </a:xfrm>
        </p:spPr>
        <p:txBody>
          <a:bodyPr/>
          <a:lstStyle/>
          <a:p>
            <a:pPr eaLnBrk="1" hangingPunct="1"/>
            <a:r>
              <a:rPr lang="en-US" b="1">
                <a:solidFill>
                  <a:srgbClr val="3AA082"/>
                </a:solidFill>
                <a:latin typeface="Calibri" charset="0"/>
                <a:ea typeface="ＭＳ Ｐゴシック" charset="0"/>
              </a:rPr>
              <a:t>The Hypothalamus:</a:t>
            </a:r>
          </a:p>
        </p:txBody>
      </p:sp>
      <p:sp>
        <p:nvSpPr>
          <p:cNvPr id="37897" name="Content Placeholder 2"/>
          <p:cNvSpPr txBox="1">
            <a:spLocks/>
          </p:cNvSpPr>
          <p:nvPr/>
        </p:nvSpPr>
        <p:spPr bwMode="auto">
          <a:xfrm>
            <a:off x="4495800" y="4038600"/>
            <a:ext cx="4114800" cy="2163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marL="342900" indent="-342900">
              <a:spcBef>
                <a:spcPct val="20000"/>
              </a:spcBef>
              <a:buFont typeface="Arial" charset="0"/>
              <a:buChar char="•"/>
            </a:pPr>
            <a:endParaRPr lang="en-US">
              <a:cs typeface="Arial" charset="0"/>
            </a:endParaRPr>
          </a:p>
        </p:txBody>
      </p:sp>
      <p:sp>
        <p:nvSpPr>
          <p:cNvPr id="37898" name="TextBox 8"/>
          <p:cNvSpPr txBox="1">
            <a:spLocks noChangeArrowheads="1"/>
          </p:cNvSpPr>
          <p:nvPr/>
        </p:nvSpPr>
        <p:spPr bwMode="auto">
          <a:xfrm>
            <a:off x="7010400" y="914400"/>
            <a:ext cx="13716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000">
                <a:cs typeface="Arial" charset="0"/>
              </a:rPr>
              <a:t>Thalamus</a:t>
            </a:r>
          </a:p>
        </p:txBody>
      </p:sp>
      <p:pic>
        <p:nvPicPr>
          <p:cNvPr id="10" name="Picture 4" descr="figure-04-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8" y="3938588"/>
            <a:ext cx="5308600" cy="267811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bwMode="auto">
          <a:xfrm>
            <a:off x="5772150" y="3643313"/>
            <a:ext cx="3429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nSpc>
                <a:spcPts val="2000"/>
              </a:lnSpc>
              <a:spcBef>
                <a:spcPct val="20000"/>
              </a:spcBef>
              <a:spcAft>
                <a:spcPts val="600"/>
              </a:spcAft>
              <a:buClr>
                <a:schemeClr val="tx1"/>
              </a:buClr>
              <a:buFont typeface="Wingdings" charset="0"/>
              <a:buNone/>
            </a:pPr>
            <a:r>
              <a:rPr lang="en-US" sz="2400" b="1">
                <a:solidFill>
                  <a:srgbClr val="F8F6E3"/>
                </a:solidFill>
                <a:cs typeface="Arial" charset="0"/>
              </a:rPr>
              <a:t>Riddle:  </a:t>
            </a:r>
            <a:r>
              <a:rPr lang="en-US" sz="2400">
                <a:solidFill>
                  <a:srgbClr val="F8F6E3"/>
                </a:solidFill>
                <a:cs typeface="Arial" charset="0"/>
              </a:rPr>
              <a:t>Why did the rat cross the grid? </a:t>
            </a:r>
          </a:p>
          <a:p>
            <a:pPr>
              <a:lnSpc>
                <a:spcPts val="2000"/>
              </a:lnSpc>
              <a:spcBef>
                <a:spcPct val="20000"/>
              </a:spcBef>
              <a:spcAft>
                <a:spcPts val="600"/>
              </a:spcAft>
              <a:buClr>
                <a:schemeClr val="tx1"/>
              </a:buClr>
              <a:buFont typeface="Wingdings" charset="0"/>
              <a:buNone/>
            </a:pPr>
            <a:r>
              <a:rPr lang="en-US" sz="2400">
                <a:solidFill>
                  <a:srgbClr val="F8F6E3"/>
                </a:solidFill>
                <a:cs typeface="Arial" charset="0"/>
              </a:rPr>
              <a:t>Why did the rat </a:t>
            </a:r>
            <a:r>
              <a:rPr lang="en-US" sz="2400" u="sng">
                <a:solidFill>
                  <a:srgbClr val="F8F6E3"/>
                </a:solidFill>
                <a:cs typeface="Arial" charset="0"/>
              </a:rPr>
              <a:t>want</a:t>
            </a:r>
            <a:r>
              <a:rPr lang="en-US" sz="2400">
                <a:solidFill>
                  <a:srgbClr val="F8F6E3"/>
                </a:solidFill>
                <a:cs typeface="Arial" charset="0"/>
              </a:rPr>
              <a:t> to get to the other side?</a:t>
            </a:r>
          </a:p>
          <a:p>
            <a:pPr>
              <a:lnSpc>
                <a:spcPts val="2000"/>
              </a:lnSpc>
              <a:spcBef>
                <a:spcPct val="20000"/>
              </a:spcBef>
              <a:spcAft>
                <a:spcPts val="600"/>
              </a:spcAft>
              <a:buClr>
                <a:schemeClr val="tx1"/>
              </a:buClr>
              <a:buFont typeface="Wingdings" charset="0"/>
              <a:buChar char="§"/>
            </a:pPr>
            <a:endParaRPr lang="en-US" sz="2400">
              <a:solidFill>
                <a:srgbClr val="F8F6E3"/>
              </a:solidFill>
              <a:cs typeface="Arial" charset="0"/>
            </a:endParaRPr>
          </a:p>
        </p:txBody>
      </p:sp>
      <p:sp>
        <p:nvSpPr>
          <p:cNvPr id="12" name="Rectangle 3"/>
          <p:cNvSpPr txBox="1">
            <a:spLocks noChangeArrowheads="1"/>
          </p:cNvSpPr>
          <p:nvPr/>
        </p:nvSpPr>
        <p:spPr bwMode="auto">
          <a:xfrm>
            <a:off x="0" y="3246438"/>
            <a:ext cx="8229600" cy="79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b="1">
                <a:solidFill>
                  <a:srgbClr val="F8F6E3"/>
                </a:solidFill>
                <a:cs typeface="Arial" charset="0"/>
              </a:rPr>
              <a:t>The Hypothalamus as a Reward Center</a:t>
            </a:r>
          </a:p>
        </p:txBody>
      </p:sp>
      <p:sp>
        <p:nvSpPr>
          <p:cNvPr id="13" name="Rectangle 2"/>
          <p:cNvSpPr txBox="1">
            <a:spLocks noChangeArrowheads="1"/>
          </p:cNvSpPr>
          <p:nvPr/>
        </p:nvSpPr>
        <p:spPr bwMode="auto">
          <a:xfrm>
            <a:off x="5737225" y="5013325"/>
            <a:ext cx="3433763" cy="17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nSpc>
                <a:spcPts val="2000"/>
              </a:lnSpc>
              <a:spcBef>
                <a:spcPct val="20000"/>
              </a:spcBef>
              <a:spcAft>
                <a:spcPts val="600"/>
              </a:spcAft>
              <a:buClr>
                <a:schemeClr val="tx1"/>
              </a:buClr>
              <a:buFont typeface="Wingdings" charset="0"/>
              <a:buNone/>
            </a:pPr>
            <a:r>
              <a:rPr lang="en-US" sz="2400">
                <a:solidFill>
                  <a:srgbClr val="FAC090"/>
                </a:solidFill>
                <a:cs typeface="Arial" charset="0"/>
              </a:rPr>
              <a:t>Pushing the pedal that stimulated the electrode placed in the hypothalamus was much more rewarding than food pellets.</a:t>
            </a:r>
          </a:p>
        </p:txBody>
      </p:sp>
      <p:sp>
        <p:nvSpPr>
          <p:cNvPr id="37903" name="Slide Number Placeholder 1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86429299-DF5F-0B45-A16D-8F4FD97130C0}" type="slidenum">
              <a:rPr lang="en-US" sz="1200">
                <a:solidFill>
                  <a:srgbClr val="898989"/>
                </a:solidFill>
                <a:cs typeface="Arial" charset="0"/>
              </a:rPr>
              <a:pPr/>
              <a:t>34</a:t>
            </a:fld>
            <a:endParaRPr lang="en-US" sz="1200">
              <a:solidFill>
                <a:srgbClr val="898989"/>
              </a:solidFill>
              <a:cs typeface="Arial" charset="0"/>
            </a:endParaRPr>
          </a:p>
        </p:txBody>
      </p:sp>
    </p:spTree>
    <p:extLst>
      <p:ext uri="{BB962C8B-B14F-4D97-AF65-F5344CB8AC3E}">
        <p14:creationId xmlns:p14="http://schemas.microsoft.com/office/powerpoint/2010/main" val="2401000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92113" y="360840"/>
            <a:ext cx="8153400" cy="1201738"/>
          </a:xfrm>
        </p:spPr>
        <p:txBody>
          <a:bodyPr/>
          <a:lstStyle/>
          <a:p>
            <a:pPr eaLnBrk="1" hangingPunct="1">
              <a:lnSpc>
                <a:spcPts val="3300"/>
              </a:lnSpc>
            </a:pPr>
            <a:r>
              <a:rPr lang="en-US" sz="4900" b="1" dirty="0">
                <a:solidFill>
                  <a:srgbClr val="A0366C"/>
                </a:solidFill>
                <a:latin typeface="Calibri" charset="0"/>
                <a:ea typeface="ＭＳ Ｐゴシック" charset="0"/>
              </a:rPr>
              <a:t>The Cerebral Cortex</a:t>
            </a:r>
            <a:r>
              <a:rPr lang="en-US" b="1" dirty="0">
                <a:solidFill>
                  <a:srgbClr val="A0366C"/>
                </a:solidFill>
                <a:latin typeface="Calibri" charset="0"/>
                <a:ea typeface="ＭＳ Ｐゴシック" charset="0"/>
              </a:rPr>
              <a:t/>
            </a:r>
            <a:br>
              <a:rPr lang="en-US" b="1" dirty="0">
                <a:solidFill>
                  <a:srgbClr val="A0366C"/>
                </a:solidFill>
                <a:latin typeface="Calibri" charset="0"/>
                <a:ea typeface="ＭＳ Ｐゴシック" charset="0"/>
              </a:rPr>
            </a:br>
            <a:r>
              <a:rPr lang="en-US" b="1" dirty="0">
                <a:solidFill>
                  <a:srgbClr val="A0366C"/>
                </a:solidFill>
                <a:latin typeface="Calibri" charset="0"/>
                <a:ea typeface="ＭＳ Ｐゴシック" charset="0"/>
              </a:rPr>
              <a:t> The lobes consist of:</a:t>
            </a:r>
            <a:endParaRPr lang="en-US" sz="4900" b="1" dirty="0">
              <a:solidFill>
                <a:srgbClr val="A0366C"/>
              </a:solidFill>
              <a:latin typeface="Calibri" charset="0"/>
              <a:ea typeface="ＭＳ Ｐゴシック" charset="0"/>
            </a:endParaRPr>
          </a:p>
        </p:txBody>
      </p:sp>
      <p:sp>
        <p:nvSpPr>
          <p:cNvPr id="24" name="Rectangle 2"/>
          <p:cNvSpPr txBox="1">
            <a:spLocks noChangeArrowheads="1"/>
          </p:cNvSpPr>
          <p:nvPr/>
        </p:nvSpPr>
        <p:spPr bwMode="auto">
          <a:xfrm>
            <a:off x="527844" y="1423904"/>
            <a:ext cx="8234362" cy="154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457200" indent="-457200">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nSpc>
                <a:spcPts val="2000"/>
              </a:lnSpc>
              <a:spcBef>
                <a:spcPct val="20000"/>
              </a:spcBef>
              <a:buFont typeface="Wingdings" charset="0"/>
              <a:buChar char="§"/>
            </a:pPr>
            <a:r>
              <a:rPr lang="en-US" sz="2600" dirty="0">
                <a:cs typeface="Arial" charset="0"/>
              </a:rPr>
              <a:t>outer grey “bark” structure that is wrinkled in order to create more surface area for 20+ billion neurons.</a:t>
            </a:r>
          </a:p>
          <a:p>
            <a:pPr>
              <a:lnSpc>
                <a:spcPts val="2000"/>
              </a:lnSpc>
              <a:spcBef>
                <a:spcPct val="20000"/>
              </a:spcBef>
              <a:buFont typeface="Wingdings" charset="0"/>
              <a:buChar char="§"/>
            </a:pPr>
            <a:r>
              <a:rPr lang="en-US" sz="2600" dirty="0">
                <a:cs typeface="Arial" charset="0"/>
              </a:rPr>
              <a:t>inner white stuff—</a:t>
            </a:r>
            <a:r>
              <a:rPr lang="en-US" sz="2600" b="1" dirty="0">
                <a:solidFill>
                  <a:srgbClr val="444EA2"/>
                </a:solidFill>
                <a:cs typeface="Arial" charset="0"/>
              </a:rPr>
              <a:t>axons</a:t>
            </a:r>
            <a:r>
              <a:rPr lang="en-US" sz="2600" b="1" dirty="0">
                <a:solidFill>
                  <a:srgbClr val="002060"/>
                </a:solidFill>
                <a:cs typeface="Arial" charset="0"/>
              </a:rPr>
              <a:t> </a:t>
            </a:r>
            <a:r>
              <a:rPr lang="en-US" sz="2600" dirty="0">
                <a:cs typeface="Arial" charset="0"/>
              </a:rPr>
              <a:t>linking parts of the brain. </a:t>
            </a:r>
          </a:p>
          <a:p>
            <a:pPr>
              <a:lnSpc>
                <a:spcPts val="2000"/>
              </a:lnSpc>
              <a:spcBef>
                <a:spcPct val="20000"/>
              </a:spcBef>
              <a:buFont typeface="Wingdings" charset="0"/>
              <a:buChar char="§"/>
            </a:pPr>
            <a:r>
              <a:rPr lang="en-US" sz="2600" dirty="0">
                <a:cs typeface="Arial" charset="0"/>
              </a:rPr>
              <a:t>180+ billion </a:t>
            </a:r>
            <a:r>
              <a:rPr lang="en-US" sz="2600" b="1" dirty="0">
                <a:solidFill>
                  <a:srgbClr val="444EA2"/>
                </a:solidFill>
                <a:cs typeface="Arial" charset="0"/>
              </a:rPr>
              <a:t>glial cells</a:t>
            </a:r>
            <a:r>
              <a:rPr lang="en-US" sz="2600" dirty="0">
                <a:cs typeface="Arial" charset="0"/>
              </a:rPr>
              <a:t>, which feed and protect neurons and assist neural transmission. </a:t>
            </a:r>
          </a:p>
          <a:p>
            <a:pPr>
              <a:lnSpc>
                <a:spcPts val="2000"/>
              </a:lnSpc>
              <a:spcBef>
                <a:spcPct val="20000"/>
              </a:spcBef>
              <a:buFont typeface="Wingdings" charset="0"/>
              <a:buChar char="§"/>
            </a:pPr>
            <a:endParaRPr lang="en-US" sz="2600" dirty="0">
              <a:cs typeface="Arial" charset="0"/>
            </a:endParaRPr>
          </a:p>
        </p:txBody>
      </p:sp>
      <p:sp>
        <p:nvSpPr>
          <p:cNvPr id="39948" name="Slide Number Placeholder 1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6B9937FB-BA37-A749-8017-3E8967606234}" type="slidenum">
              <a:rPr lang="en-US" sz="1200">
                <a:solidFill>
                  <a:srgbClr val="898989"/>
                </a:solidFill>
                <a:cs typeface="Arial" charset="0"/>
              </a:rPr>
              <a:pPr/>
              <a:t>35</a:t>
            </a:fld>
            <a:endParaRPr lang="en-US" sz="1200">
              <a:solidFill>
                <a:srgbClr val="898989"/>
              </a:solidFill>
              <a:cs typeface="Arial" charset="0"/>
            </a:endParaRPr>
          </a:p>
        </p:txBody>
      </p:sp>
      <p:pic>
        <p:nvPicPr>
          <p:cNvPr id="3" name="Picture 2"/>
          <p:cNvPicPr>
            <a:picLocks noChangeAspect="1"/>
          </p:cNvPicPr>
          <p:nvPr/>
        </p:nvPicPr>
        <p:blipFill rotWithShape="1">
          <a:blip r:embed="rId3"/>
          <a:srcRect b="6849"/>
          <a:stretch/>
        </p:blipFill>
        <p:spPr>
          <a:xfrm>
            <a:off x="1844842" y="2965367"/>
            <a:ext cx="5080000" cy="3785686"/>
          </a:xfrm>
          <a:prstGeom prst="rect">
            <a:avLst/>
          </a:prstGeom>
        </p:spPr>
      </p:pic>
    </p:spTree>
    <p:extLst>
      <p:ext uri="{BB962C8B-B14F-4D97-AF65-F5344CB8AC3E}">
        <p14:creationId xmlns:p14="http://schemas.microsoft.com/office/powerpoint/2010/main" val="935020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57C5FB10-34D8-EC44-AE95-92BAA836BFF2}" type="slidenum">
              <a:rPr lang="en-US" sz="1200">
                <a:solidFill>
                  <a:srgbClr val="898989"/>
                </a:solidFill>
                <a:cs typeface="Arial" charset="0"/>
              </a:rPr>
              <a:pPr/>
              <a:t>36</a:t>
            </a:fld>
            <a:endParaRPr lang="en-US" sz="1200">
              <a:solidFill>
                <a:srgbClr val="898989"/>
              </a:solidFill>
              <a:cs typeface="Arial" charset="0"/>
            </a:endParaRPr>
          </a:p>
        </p:txBody>
      </p:sp>
      <p:sp>
        <p:nvSpPr>
          <p:cNvPr id="40963" name="Rectangle 2"/>
          <p:cNvSpPr>
            <a:spLocks noGrp="1" noChangeArrowheads="1"/>
          </p:cNvSpPr>
          <p:nvPr>
            <p:ph type="title"/>
          </p:nvPr>
        </p:nvSpPr>
        <p:spPr>
          <a:xfrm>
            <a:off x="0" y="0"/>
            <a:ext cx="9144000" cy="1222375"/>
          </a:xfrm>
          <a:solidFill>
            <a:srgbClr val="A0366C"/>
          </a:solidFill>
        </p:spPr>
        <p:txBody>
          <a:bodyPr lIns="274320"/>
          <a:lstStyle/>
          <a:p>
            <a:pPr algn="l" eaLnBrk="1" hangingPunct="1">
              <a:lnSpc>
                <a:spcPts val="4200"/>
              </a:lnSpc>
            </a:pPr>
            <a:r>
              <a:rPr lang="en-US" b="1">
                <a:solidFill>
                  <a:srgbClr val="F8F6E3"/>
                </a:solidFill>
                <a:latin typeface="Calibri" charset="0"/>
                <a:ea typeface="ＭＳ Ｐゴシック" charset="0"/>
              </a:rPr>
              <a:t>The Lobes of the Cerebral Cortex:  </a:t>
            </a:r>
            <a:r>
              <a:rPr lang="en-US" sz="3200" b="1" i="1">
                <a:solidFill>
                  <a:srgbClr val="F8F6E3"/>
                </a:solidFill>
                <a:latin typeface="Calibri" charset="0"/>
                <a:ea typeface="ＭＳ Ｐゴシック" charset="0"/>
              </a:rPr>
              <a:t>Preview</a:t>
            </a:r>
          </a:p>
        </p:txBody>
      </p:sp>
      <p:sp>
        <p:nvSpPr>
          <p:cNvPr id="388099" name="Rectangle 3"/>
          <p:cNvSpPr>
            <a:spLocks noGrp="1" noChangeArrowheads="1"/>
          </p:cNvSpPr>
          <p:nvPr>
            <p:ph type="body" idx="1"/>
          </p:nvPr>
        </p:nvSpPr>
        <p:spPr>
          <a:xfrm>
            <a:off x="296863" y="1485900"/>
            <a:ext cx="4292600" cy="4525963"/>
          </a:xfrm>
        </p:spPr>
        <p:txBody>
          <a:bodyPr/>
          <a:lstStyle/>
          <a:p>
            <a:pPr eaLnBrk="1" hangingPunct="1">
              <a:lnSpc>
                <a:spcPct val="90000"/>
              </a:lnSpc>
              <a:spcAft>
                <a:spcPts val="4200"/>
              </a:spcAft>
              <a:buFont typeface="Wingdings" charset="0"/>
              <a:buChar char="§"/>
            </a:pPr>
            <a:r>
              <a:rPr lang="en-US" sz="4000">
                <a:latin typeface="Calibri" charset="0"/>
                <a:ea typeface="ＭＳ Ｐゴシック" charset="0"/>
              </a:rPr>
              <a:t>Frontal Lobes </a:t>
            </a:r>
          </a:p>
          <a:p>
            <a:pPr eaLnBrk="1" hangingPunct="1">
              <a:lnSpc>
                <a:spcPct val="90000"/>
              </a:lnSpc>
              <a:spcAft>
                <a:spcPts val="4200"/>
              </a:spcAft>
              <a:buFont typeface="Wingdings" charset="0"/>
              <a:buChar char="§"/>
            </a:pPr>
            <a:r>
              <a:rPr lang="en-US" sz="4000">
                <a:latin typeface="Calibri" charset="0"/>
                <a:ea typeface="ＭＳ Ｐゴシック" charset="0"/>
              </a:rPr>
              <a:t>Parietal Lobes </a:t>
            </a:r>
          </a:p>
          <a:p>
            <a:pPr eaLnBrk="1" hangingPunct="1">
              <a:lnSpc>
                <a:spcPct val="90000"/>
              </a:lnSpc>
              <a:spcAft>
                <a:spcPts val="4200"/>
              </a:spcAft>
              <a:buFont typeface="Wingdings" charset="0"/>
              <a:buChar char="§"/>
            </a:pPr>
            <a:r>
              <a:rPr lang="en-US" sz="4000">
                <a:latin typeface="Calibri" charset="0"/>
                <a:ea typeface="ＭＳ Ｐゴシック" charset="0"/>
              </a:rPr>
              <a:t>Occipital Lobes </a:t>
            </a:r>
          </a:p>
          <a:p>
            <a:pPr eaLnBrk="1" hangingPunct="1">
              <a:lnSpc>
                <a:spcPct val="90000"/>
              </a:lnSpc>
              <a:spcAft>
                <a:spcPts val="4200"/>
              </a:spcAft>
              <a:buFont typeface="Wingdings" charset="0"/>
              <a:buChar char="§"/>
            </a:pPr>
            <a:r>
              <a:rPr lang="en-US" sz="4000">
                <a:latin typeface="Calibri" charset="0"/>
                <a:ea typeface="ＭＳ Ｐゴシック" charset="0"/>
              </a:rPr>
              <a:t>Temporal Lobes </a:t>
            </a:r>
          </a:p>
        </p:txBody>
      </p:sp>
      <p:sp>
        <p:nvSpPr>
          <p:cNvPr id="2" name="Rounded Rectangle 1"/>
          <p:cNvSpPr>
            <a:spLocks noChangeArrowheads="1"/>
          </p:cNvSpPr>
          <p:nvPr/>
        </p:nvSpPr>
        <p:spPr bwMode="auto">
          <a:xfrm>
            <a:off x="4144963" y="1331913"/>
            <a:ext cx="4479925" cy="1106487"/>
          </a:xfrm>
          <a:prstGeom prst="roundRect">
            <a:avLst>
              <a:gd name="adj" fmla="val 16667"/>
            </a:avLst>
          </a:prstGeom>
          <a:solidFill>
            <a:srgbClr val="3AA08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ts val="2400"/>
              </a:lnSpc>
            </a:pPr>
            <a:r>
              <a:rPr lang="en-US" sz="2400" dirty="0">
                <a:solidFill>
                  <a:srgbClr val="000000"/>
                </a:solidFill>
              </a:rPr>
              <a:t>involved in speaking and muscle movements and in making plans and judgments</a:t>
            </a:r>
          </a:p>
        </p:txBody>
      </p:sp>
      <p:sp>
        <p:nvSpPr>
          <p:cNvPr id="3" name="Rounded Rectangle 2"/>
          <p:cNvSpPr>
            <a:spLocks noChangeArrowheads="1"/>
          </p:cNvSpPr>
          <p:nvPr/>
        </p:nvSpPr>
        <p:spPr bwMode="auto">
          <a:xfrm>
            <a:off x="4144963" y="2765425"/>
            <a:ext cx="4479925" cy="509588"/>
          </a:xfrm>
          <a:prstGeom prst="roundRect">
            <a:avLst>
              <a:gd name="adj" fmla="val 16667"/>
            </a:avLst>
          </a:prstGeom>
          <a:solidFill>
            <a:srgbClr val="444EA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ts val="2400"/>
              </a:lnSpc>
            </a:pPr>
            <a:r>
              <a:rPr lang="en-US" sz="2800" dirty="0">
                <a:solidFill>
                  <a:srgbClr val="000000"/>
                </a:solidFill>
              </a:rPr>
              <a:t>include the sensory cortex</a:t>
            </a:r>
          </a:p>
        </p:txBody>
      </p:sp>
      <p:sp>
        <p:nvSpPr>
          <p:cNvPr id="4" name="Rounded Rectangle 3"/>
          <p:cNvSpPr>
            <a:spLocks noChangeArrowheads="1"/>
          </p:cNvSpPr>
          <p:nvPr/>
        </p:nvSpPr>
        <p:spPr bwMode="auto">
          <a:xfrm>
            <a:off x="4144963" y="3440113"/>
            <a:ext cx="4479925" cy="1408112"/>
          </a:xfrm>
          <a:prstGeom prst="roundRect">
            <a:avLst>
              <a:gd name="adj" fmla="val 16667"/>
            </a:avLst>
          </a:prstGeom>
          <a:solidFill>
            <a:srgbClr val="AA7A2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lvl="1">
              <a:lnSpc>
                <a:spcPts val="2400"/>
              </a:lnSpc>
              <a:spcBef>
                <a:spcPct val="20000"/>
              </a:spcBef>
            </a:pPr>
            <a:r>
              <a:rPr lang="en-US" sz="2800" dirty="0">
                <a:solidFill>
                  <a:srgbClr val="000000"/>
                </a:solidFill>
              </a:rPr>
              <a:t>include the visual areas; they receive visual information from the opposite visual field</a:t>
            </a:r>
          </a:p>
        </p:txBody>
      </p:sp>
      <p:sp>
        <p:nvSpPr>
          <p:cNvPr id="5" name="Rounded Rectangle 4"/>
          <p:cNvSpPr>
            <a:spLocks noChangeArrowheads="1"/>
          </p:cNvSpPr>
          <p:nvPr/>
        </p:nvSpPr>
        <p:spPr bwMode="auto">
          <a:xfrm>
            <a:off x="4144963" y="5076825"/>
            <a:ext cx="4479925" cy="809625"/>
          </a:xfrm>
          <a:prstGeom prst="roundRect">
            <a:avLst>
              <a:gd name="adj" fmla="val 16667"/>
            </a:avLst>
          </a:prstGeom>
          <a:solidFill>
            <a:srgbClr val="F36F2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lvl="1">
              <a:lnSpc>
                <a:spcPts val="2400"/>
              </a:lnSpc>
              <a:spcBef>
                <a:spcPct val="20000"/>
              </a:spcBef>
            </a:pPr>
            <a:r>
              <a:rPr lang="en-US" sz="2800" dirty="0">
                <a:solidFill>
                  <a:srgbClr val="000000"/>
                </a:solidFill>
              </a:rPr>
              <a:t>include the auditory processing areas</a:t>
            </a:r>
          </a:p>
        </p:txBody>
      </p:sp>
    </p:spTree>
    <p:extLst>
      <p:ext uri="{BB962C8B-B14F-4D97-AF65-F5344CB8AC3E}">
        <p14:creationId xmlns:p14="http://schemas.microsoft.com/office/powerpoint/2010/main" val="1699252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8099">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8099">
                                            <p:txEl>
                                              <p:pRg st="1" end="1"/>
                                            </p:txEl>
                                          </p:spTgt>
                                        </p:tgtEl>
                                        <p:attrNameLst>
                                          <p:attrName>style.visibility</p:attrName>
                                        </p:attrNameLst>
                                      </p:cBhvr>
                                      <p:to>
                                        <p:strVal val="visible"/>
                                      </p:to>
                                    </p:set>
                                  </p:childTnLst>
                                </p:cTn>
                              </p:par>
                            </p:childTnLst>
                          </p:cTn>
                        </p:par>
                        <p:par>
                          <p:cTn id="15" fill="hold" nodeType="afterGroup">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88099">
                                            <p:txEl>
                                              <p:pRg st="2" end="2"/>
                                            </p:txEl>
                                          </p:spTgt>
                                        </p:tgtEl>
                                        <p:attrNameLst>
                                          <p:attrName>style.visibility</p:attrName>
                                        </p:attrNameLst>
                                      </p:cBhvr>
                                      <p:to>
                                        <p:strVal val="visible"/>
                                      </p:to>
                                    </p:set>
                                  </p:childTnLst>
                                </p:cTn>
                              </p:par>
                            </p:childTnLst>
                          </p:cTn>
                        </p:par>
                        <p:par>
                          <p:cTn id="23" fill="hold" nodeType="afterGroup">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88099">
                                            <p:txEl>
                                              <p:pRg st="3" end="3"/>
                                            </p:txEl>
                                          </p:spTgt>
                                        </p:tgtEl>
                                        <p:attrNameLst>
                                          <p:attrName>style.visibility</p:attrName>
                                        </p:attrNameLst>
                                      </p:cBhvr>
                                      <p:to>
                                        <p:strVal val="visible"/>
                                      </p:to>
                                    </p:set>
                                  </p:childTnLst>
                                </p:cTn>
                              </p:par>
                            </p:childTnLst>
                          </p:cTn>
                        </p:par>
                        <p:par>
                          <p:cTn id="31" fill="hold" nodeType="afterGroup">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9" grpId="0" build="p" autoUpdateAnimBg="0"/>
      <p:bldP spid="2" grpId="0" animBg="1"/>
      <p:bldP spid="3" grpId="0" animBg="1"/>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pPr algn="ctr" eaLnBrk="1" fontAlgn="auto" hangingPunct="1">
              <a:spcAft>
                <a:spcPts val="0"/>
              </a:spcAft>
              <a:defRPr/>
            </a:pPr>
            <a:r>
              <a:rPr lang="en-US" dirty="0" smtClean="0">
                <a:ea typeface="+mj-ea"/>
                <a:cs typeface="+mj-cs"/>
              </a:rPr>
              <a:t>Research Methods</a:t>
            </a:r>
            <a:endParaRPr lang="en-US" dirty="0">
              <a:ea typeface="+mj-ea"/>
              <a:cs typeface="+mj-cs"/>
            </a:endParaRPr>
          </a:p>
        </p:txBody>
      </p:sp>
    </p:spTree>
    <p:extLst>
      <p:ext uri="{BB962C8B-B14F-4D97-AF65-F5344CB8AC3E}">
        <p14:creationId xmlns:p14="http://schemas.microsoft.com/office/powerpoint/2010/main" val="2548525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A036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555" name="Title 1"/>
          <p:cNvSpPr>
            <a:spLocks noGrp="1"/>
          </p:cNvSpPr>
          <p:nvPr>
            <p:ph type="title"/>
          </p:nvPr>
        </p:nvSpPr>
        <p:spPr>
          <a:xfrm>
            <a:off x="196850" y="447675"/>
            <a:ext cx="5118100" cy="981075"/>
          </a:xfrm>
        </p:spPr>
        <p:txBody>
          <a:bodyPr lIns="274320">
            <a:normAutofit fontScale="90000"/>
          </a:bodyPr>
          <a:lstStyle/>
          <a:p>
            <a:pPr algn="l" eaLnBrk="1" hangingPunct="1">
              <a:lnSpc>
                <a:spcPts val="4200"/>
              </a:lnSpc>
            </a:pPr>
            <a:r>
              <a:rPr lang="en-US" b="1" dirty="0">
                <a:solidFill>
                  <a:srgbClr val="F8F6E3"/>
                </a:solidFill>
                <a:latin typeface="Calibri" charset="0"/>
                <a:ea typeface="ＭＳ Ｐゴシック" charset="0"/>
              </a:rPr>
              <a:t>Investigating the Brain </a:t>
            </a:r>
            <a:r>
              <a:rPr lang="en-US" b="1" dirty="0" smtClean="0">
                <a:solidFill>
                  <a:srgbClr val="F8F6E3"/>
                </a:solidFill>
                <a:latin typeface="Calibri" charset="0"/>
                <a:ea typeface="ＭＳ Ｐゴシック" charset="0"/>
              </a:rPr>
              <a:t/>
            </a:r>
            <a:br>
              <a:rPr lang="en-US" b="1" dirty="0" smtClean="0">
                <a:solidFill>
                  <a:srgbClr val="F8F6E3"/>
                </a:solidFill>
                <a:latin typeface="Calibri" charset="0"/>
                <a:ea typeface="ＭＳ Ｐゴシック" charset="0"/>
              </a:rPr>
            </a:br>
            <a:r>
              <a:rPr lang="en-US" b="1" dirty="0" smtClean="0">
                <a:solidFill>
                  <a:srgbClr val="F8F6E3"/>
                </a:solidFill>
                <a:latin typeface="Calibri" charset="0"/>
                <a:ea typeface="ＭＳ Ｐゴシック" charset="0"/>
              </a:rPr>
              <a:t>and </a:t>
            </a:r>
            <a:r>
              <a:rPr lang="en-US" b="1" dirty="0">
                <a:solidFill>
                  <a:srgbClr val="F8F6E3"/>
                </a:solidFill>
                <a:latin typeface="Calibri" charset="0"/>
                <a:ea typeface="ＭＳ Ｐゴシック" charset="0"/>
              </a:rPr>
              <a:t>Mind:</a:t>
            </a:r>
          </a:p>
        </p:txBody>
      </p:sp>
      <p:sp>
        <p:nvSpPr>
          <p:cNvPr id="9" name="Rectangle 8"/>
          <p:cNvSpPr>
            <a:spLocks noChangeArrowheads="1"/>
          </p:cNvSpPr>
          <p:nvPr/>
        </p:nvSpPr>
        <p:spPr bwMode="auto">
          <a:xfrm>
            <a:off x="414338" y="1917700"/>
            <a:ext cx="4306887" cy="445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ts val="2400"/>
              </a:lnSpc>
              <a:spcAft>
                <a:spcPts val="600"/>
              </a:spcAft>
            </a:pPr>
            <a:endParaRPr lang="en-US" sz="2400" dirty="0">
              <a:solidFill>
                <a:srgbClr val="F8F6E3"/>
              </a:solidFill>
            </a:endParaRPr>
          </a:p>
          <a:p>
            <a:pPr>
              <a:lnSpc>
                <a:spcPts val="2400"/>
              </a:lnSpc>
              <a:spcAft>
                <a:spcPts val="600"/>
              </a:spcAft>
            </a:pPr>
            <a:endParaRPr lang="en-US" sz="2400" dirty="0">
              <a:solidFill>
                <a:srgbClr val="F8F6E3"/>
              </a:solidFill>
            </a:endParaRPr>
          </a:p>
          <a:p>
            <a:pPr>
              <a:lnSpc>
                <a:spcPts val="2400"/>
              </a:lnSpc>
              <a:spcAft>
                <a:spcPts val="600"/>
              </a:spcAft>
            </a:pPr>
            <a:endParaRPr lang="en-US" sz="2400" dirty="0">
              <a:solidFill>
                <a:srgbClr val="F8F6E3"/>
              </a:solidFill>
            </a:endParaRPr>
          </a:p>
          <a:p>
            <a:pPr>
              <a:lnSpc>
                <a:spcPts val="2400"/>
              </a:lnSpc>
              <a:spcAft>
                <a:spcPts val="600"/>
              </a:spcAft>
            </a:pPr>
            <a:endParaRPr lang="en-US" sz="2400" dirty="0">
              <a:solidFill>
                <a:srgbClr val="F8F6E3"/>
              </a:solidFill>
            </a:endParaRPr>
          </a:p>
          <a:p>
            <a:pPr>
              <a:lnSpc>
                <a:spcPts val="2400"/>
              </a:lnSpc>
              <a:spcAft>
                <a:spcPts val="600"/>
              </a:spcAft>
            </a:pPr>
            <a:r>
              <a:rPr lang="en-US" sz="2400" dirty="0">
                <a:solidFill>
                  <a:srgbClr val="F8F6E3"/>
                </a:solidFill>
              </a:rPr>
              <a:t>How did we move beyond phrenology  and get inside the skull and under the “bumps”?</a:t>
            </a:r>
          </a:p>
          <a:p>
            <a:pPr>
              <a:lnSpc>
                <a:spcPts val="2400"/>
              </a:lnSpc>
              <a:spcAft>
                <a:spcPts val="600"/>
              </a:spcAft>
              <a:buFont typeface="Wingdings" charset="0"/>
              <a:buChar char="§"/>
            </a:pPr>
            <a:r>
              <a:rPr lang="en-US" sz="2400" dirty="0">
                <a:solidFill>
                  <a:srgbClr val="F8F6E3"/>
                </a:solidFill>
              </a:rPr>
              <a:t>by finding what happens when part of the brain is damaged  or otherwise unable to work properly</a:t>
            </a:r>
          </a:p>
          <a:p>
            <a:pPr>
              <a:lnSpc>
                <a:spcPts val="2400"/>
              </a:lnSpc>
              <a:spcAft>
                <a:spcPts val="600"/>
              </a:spcAft>
              <a:buFont typeface="Wingdings" charset="0"/>
              <a:buChar char="§"/>
            </a:pPr>
            <a:r>
              <a:rPr lang="en-US" sz="2400" dirty="0">
                <a:solidFill>
                  <a:srgbClr val="F8F6E3"/>
                </a:solidFill>
              </a:rPr>
              <a:t>by looking at the structure and activity of the brain:  CAT, MRI, fMRI, and PET scans</a:t>
            </a:r>
          </a:p>
        </p:txBody>
      </p:sp>
      <p:sp>
        <p:nvSpPr>
          <p:cNvPr id="2" name="TextBox 1"/>
          <p:cNvSpPr txBox="1">
            <a:spLocks noChangeArrowheads="1"/>
          </p:cNvSpPr>
          <p:nvPr/>
        </p:nvSpPr>
        <p:spPr bwMode="auto">
          <a:xfrm>
            <a:off x="4789487" y="504536"/>
            <a:ext cx="4286250" cy="5924550"/>
          </a:xfrm>
          <a:prstGeom prst="rect">
            <a:avLst/>
          </a:prstGeom>
          <a:solidFill>
            <a:srgbClr val="3AA0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nSpc>
                <a:spcPts val="2400"/>
              </a:lnSpc>
              <a:spcAft>
                <a:spcPts val="1200"/>
              </a:spcAft>
            </a:pPr>
            <a:endParaRPr lang="en-US" sz="2800" dirty="0">
              <a:solidFill>
                <a:srgbClr val="F8F6E3"/>
              </a:solidFill>
              <a:cs typeface="Arial" charset="0"/>
            </a:endParaRPr>
          </a:p>
          <a:p>
            <a:pPr>
              <a:lnSpc>
                <a:spcPts val="2400"/>
              </a:lnSpc>
              <a:spcAft>
                <a:spcPts val="1200"/>
              </a:spcAft>
            </a:pPr>
            <a:r>
              <a:rPr lang="en-US" sz="2800" dirty="0">
                <a:solidFill>
                  <a:srgbClr val="F8F6E3"/>
                </a:solidFill>
                <a:cs typeface="Arial" charset="0"/>
              </a:rPr>
              <a:t>Strategies for finding out what is different about the </a:t>
            </a:r>
            <a:r>
              <a:rPr lang="en-US" sz="2800" b="1" dirty="0">
                <a:solidFill>
                  <a:srgbClr val="FAC090"/>
                </a:solidFill>
                <a:cs typeface="Arial" charset="0"/>
              </a:rPr>
              <a:t>mind </a:t>
            </a:r>
            <a:r>
              <a:rPr lang="en-US" sz="2800" dirty="0">
                <a:solidFill>
                  <a:srgbClr val="F8F6E3"/>
                </a:solidFill>
                <a:cs typeface="Arial" charset="0"/>
              </a:rPr>
              <a:t>when part of the </a:t>
            </a:r>
            <a:r>
              <a:rPr lang="en-US" sz="2800" b="1" dirty="0">
                <a:solidFill>
                  <a:srgbClr val="FAC090"/>
                </a:solidFill>
                <a:cs typeface="Arial" charset="0"/>
              </a:rPr>
              <a:t>brain</a:t>
            </a:r>
            <a:r>
              <a:rPr lang="en-US" sz="2800" dirty="0">
                <a:solidFill>
                  <a:srgbClr val="F8F6E3"/>
                </a:solidFill>
                <a:cs typeface="Arial" charset="0"/>
              </a:rPr>
              <a:t> isn’t working normally:</a:t>
            </a:r>
          </a:p>
          <a:p>
            <a:pPr>
              <a:lnSpc>
                <a:spcPts val="2400"/>
              </a:lnSpc>
              <a:spcAft>
                <a:spcPts val="600"/>
              </a:spcAft>
              <a:buFont typeface="Wingdings" charset="0"/>
              <a:buChar char="§"/>
            </a:pPr>
            <a:r>
              <a:rPr lang="en-US" sz="2800" dirty="0">
                <a:solidFill>
                  <a:srgbClr val="F8F6E3"/>
                </a:solidFill>
                <a:cs typeface="Arial" charset="0"/>
              </a:rPr>
              <a:t>case studies of </a:t>
            </a:r>
            <a:r>
              <a:rPr lang="en-US" sz="2800" b="1" dirty="0">
                <a:solidFill>
                  <a:srgbClr val="FAC090"/>
                </a:solidFill>
                <a:cs typeface="Arial" charset="0"/>
              </a:rPr>
              <a:t>accidents</a:t>
            </a:r>
            <a:r>
              <a:rPr lang="en-US" sz="2800" dirty="0">
                <a:solidFill>
                  <a:srgbClr val="F8F6E3"/>
                </a:solidFill>
                <a:cs typeface="Arial" charset="0"/>
              </a:rPr>
              <a:t> (e.g. Phineas Gage)</a:t>
            </a:r>
          </a:p>
          <a:p>
            <a:pPr>
              <a:lnSpc>
                <a:spcPts val="2400"/>
              </a:lnSpc>
              <a:spcAft>
                <a:spcPts val="600"/>
              </a:spcAft>
              <a:buFont typeface="Wingdings" charset="0"/>
              <a:buChar char="§"/>
            </a:pPr>
            <a:r>
              <a:rPr lang="en-US" sz="2800" dirty="0">
                <a:solidFill>
                  <a:srgbClr val="F8F6E3"/>
                </a:solidFill>
                <a:cs typeface="Arial" charset="0"/>
              </a:rPr>
              <a:t>case studies of split-brain patients (corpus callosum cut to stop seizures)</a:t>
            </a:r>
          </a:p>
          <a:p>
            <a:pPr>
              <a:lnSpc>
                <a:spcPts val="2400"/>
              </a:lnSpc>
              <a:spcAft>
                <a:spcPts val="600"/>
              </a:spcAft>
              <a:buFont typeface="Wingdings" charset="0"/>
              <a:buChar char="§"/>
            </a:pPr>
            <a:r>
              <a:rPr lang="en-US" sz="2800" dirty="0">
                <a:solidFill>
                  <a:srgbClr val="F8F6E3"/>
                </a:solidFill>
                <a:cs typeface="Arial" charset="0"/>
              </a:rPr>
              <a:t>lesioning brain parts in animals to find out what happens</a:t>
            </a:r>
          </a:p>
          <a:p>
            <a:pPr>
              <a:lnSpc>
                <a:spcPts val="2400"/>
              </a:lnSpc>
              <a:spcAft>
                <a:spcPts val="600"/>
              </a:spcAft>
              <a:buFont typeface="Wingdings" charset="0"/>
              <a:buChar char="§"/>
            </a:pPr>
            <a:r>
              <a:rPr lang="en-US" sz="2800" dirty="0">
                <a:solidFill>
                  <a:srgbClr val="F8F6E3"/>
                </a:solidFill>
                <a:cs typeface="Arial" charset="0"/>
              </a:rPr>
              <a:t>chemically numbing, magnetically deactivating, or electrically stimulating parts of the brain</a:t>
            </a:r>
          </a:p>
          <a:p>
            <a:pPr>
              <a:lnSpc>
                <a:spcPts val="2400"/>
              </a:lnSpc>
            </a:pPr>
            <a:endParaRPr lang="en-US" sz="2800" dirty="0">
              <a:solidFill>
                <a:srgbClr val="F8F6E3"/>
              </a:solidFill>
              <a:cs typeface="Arial" charset="0"/>
            </a:endParaRPr>
          </a:p>
        </p:txBody>
      </p:sp>
      <p:sp>
        <p:nvSpPr>
          <p:cNvPr id="23558"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DA8C065B-7FF7-B64F-8049-92D2E300E26A}" type="slidenum">
              <a:rPr lang="en-US" sz="1200">
                <a:solidFill>
                  <a:srgbClr val="898989"/>
                </a:solidFill>
                <a:cs typeface="Arial" charset="0"/>
              </a:rPr>
              <a:pPr/>
              <a:t>38</a:t>
            </a:fld>
            <a:endParaRPr lang="en-US" sz="1200">
              <a:solidFill>
                <a:srgbClr val="898989"/>
              </a:solidFill>
              <a:cs typeface="Arial"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506538"/>
            <a:ext cx="1279525" cy="17018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1417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fade">
                                      <p:cBhvr>
                                        <p:cTn id="12" dur="500"/>
                                        <p:tgtEl>
                                          <p:spTgt spid="9">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fade">
                                      <p:cBhvr>
                                        <p:cTn id="17" dur="500"/>
                                        <p:tgtEl>
                                          <p:spTgt spid="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bg/>
                                          </p:spTgt>
                                        </p:tgtEl>
                                        <p:attrNameLst>
                                          <p:attrName>style.visibility</p:attrName>
                                        </p:attrNameLst>
                                      </p:cBhvr>
                                      <p:to>
                                        <p:strVal val="visible"/>
                                      </p:to>
                                    </p:set>
                                    <p:animEffect transition="in" filter="fade">
                                      <p:cBhvr>
                                        <p:cTn id="22" dur="500"/>
                                        <p:tgtEl>
                                          <p:spTgt spid="2">
                                            <p:bg/>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0"/>
            <a:ext cx="9144000" cy="1104900"/>
          </a:xfrm>
          <a:solidFill>
            <a:srgbClr val="444EA2"/>
          </a:solidFill>
        </p:spPr>
        <p:txBody>
          <a:bodyPr lIns="274320"/>
          <a:lstStyle/>
          <a:p>
            <a:pPr algn="l" eaLnBrk="1" hangingPunct="1">
              <a:lnSpc>
                <a:spcPts val="4200"/>
              </a:lnSpc>
            </a:pPr>
            <a:r>
              <a:rPr lang="en-US" b="1">
                <a:solidFill>
                  <a:srgbClr val="F8F6E3"/>
                </a:solidFill>
                <a:latin typeface="Calibri" charset="0"/>
                <a:ea typeface="ＭＳ Ｐゴシック" charset="0"/>
              </a:rPr>
              <a:t>Studying cases of brain damage</a:t>
            </a:r>
          </a:p>
        </p:txBody>
      </p:sp>
      <p:sp>
        <p:nvSpPr>
          <p:cNvPr id="24579" name="Content Placeholder 2"/>
          <p:cNvSpPr>
            <a:spLocks noGrp="1"/>
          </p:cNvSpPr>
          <p:nvPr>
            <p:ph idx="1"/>
          </p:nvPr>
        </p:nvSpPr>
        <p:spPr>
          <a:xfrm>
            <a:off x="571500" y="1335088"/>
            <a:ext cx="8229600" cy="744537"/>
          </a:xfrm>
        </p:spPr>
        <p:txBody>
          <a:bodyPr/>
          <a:lstStyle/>
          <a:p>
            <a:pPr marL="0" indent="0" eaLnBrk="1" hangingPunct="1">
              <a:lnSpc>
                <a:spcPts val="2400"/>
              </a:lnSpc>
              <a:buFont typeface="Arial" charset="0"/>
              <a:buNone/>
            </a:pPr>
            <a:r>
              <a:rPr lang="en-US" sz="2800">
                <a:latin typeface="Calibri" charset="0"/>
                <a:ea typeface="ＭＳ Ｐゴシック" charset="0"/>
              </a:rPr>
              <a:t>When a stroke or injury damages part of the brain, we have a chance to see the impact on the mind.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l="1151" t="2472" r="51572" b="3162"/>
          <a:stretch>
            <a:fillRect/>
          </a:stretch>
        </p:blipFill>
        <p:spPr bwMode="auto">
          <a:xfrm>
            <a:off x="685800" y="2398713"/>
            <a:ext cx="3806825" cy="42989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l="54263" t="2472" r="1865" b="3162"/>
          <a:stretch>
            <a:fillRect/>
          </a:stretch>
        </p:blipFill>
        <p:spPr bwMode="auto">
          <a:xfrm>
            <a:off x="4983163" y="2398713"/>
            <a:ext cx="3532187" cy="42989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2" name="Slide Number Placeholder 7"/>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966940C8-5146-1849-884D-24E9D680DD72}" type="slidenum">
              <a:rPr lang="en-US" sz="1200">
                <a:solidFill>
                  <a:srgbClr val="898989"/>
                </a:solidFill>
                <a:cs typeface="Arial" charset="0"/>
              </a:rPr>
              <a:pPr/>
              <a:t>39</a:t>
            </a:fld>
            <a:endParaRPr lang="en-US" sz="1200">
              <a:solidFill>
                <a:srgbClr val="898989"/>
              </a:solidFill>
              <a:cs typeface="Arial" charset="0"/>
            </a:endParaRPr>
          </a:p>
        </p:txBody>
      </p:sp>
    </p:spTree>
    <p:extLst>
      <p:ext uri="{BB962C8B-B14F-4D97-AF65-F5344CB8AC3E}">
        <p14:creationId xmlns:p14="http://schemas.microsoft.com/office/powerpoint/2010/main" val="269700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normAutofit fontScale="90000"/>
          </a:bodyPr>
          <a:lstStyle/>
          <a:p>
            <a:pPr eaLnBrk="1" hangingPunct="1"/>
            <a:r>
              <a:rPr lang="en-GB" altLang="en-US" sz="3800" i="1" dirty="0" smtClean="0">
                <a:ea typeface="ＭＳ Ｐゴシック" pitchFamily="34" charset="-128"/>
              </a:rPr>
              <a:t>Historical Foundations</a:t>
            </a:r>
            <a:br>
              <a:rPr lang="en-GB" altLang="en-US" sz="3800" i="1" dirty="0" smtClean="0">
                <a:ea typeface="ＭＳ Ｐゴシック" pitchFamily="34" charset="-128"/>
              </a:rPr>
            </a:br>
            <a:endParaRPr lang="en-GB" altLang="en-US" sz="3800" i="1" dirty="0" smtClean="0">
              <a:ea typeface="ＭＳ Ｐゴシック" pitchFamily="34" charset="-128"/>
            </a:endParaRPr>
          </a:p>
        </p:txBody>
      </p:sp>
      <p:sp>
        <p:nvSpPr>
          <p:cNvPr id="46082" name="Rectangle 3"/>
          <p:cNvSpPr>
            <a:spLocks noGrp="1" noChangeArrowheads="1"/>
          </p:cNvSpPr>
          <p:nvPr>
            <p:ph sz="half" idx="1"/>
          </p:nvPr>
        </p:nvSpPr>
        <p:spPr/>
        <p:txBody>
          <a:bodyPr>
            <a:normAutofit fontScale="85000" lnSpcReduction="10000"/>
          </a:bodyPr>
          <a:lstStyle/>
          <a:p>
            <a:pPr eaLnBrk="1" hangingPunct="1">
              <a:lnSpc>
                <a:spcPct val="90000"/>
              </a:lnSpc>
            </a:pPr>
            <a:r>
              <a:rPr lang="en-GB" altLang="en-US" sz="2400" dirty="0" smtClean="0">
                <a:ea typeface="ＭＳ Ｐゴシック" pitchFamily="34" charset="-128"/>
              </a:rPr>
              <a:t>Do mental experiences arise in the heart (e.g. Aristotle </a:t>
            </a:r>
            <a:r>
              <a:rPr lang="nn-NO" altLang="en-US" sz="2400" dirty="0" smtClean="0">
                <a:ea typeface="ＭＳ Ｐゴシック" pitchFamily="34" charset="-128"/>
              </a:rPr>
              <a:t>ca. 384 BC</a:t>
            </a:r>
            <a:r>
              <a:rPr lang="en-GB" altLang="en-US" sz="2400" dirty="0" smtClean="0">
                <a:ea typeface="ＭＳ Ｐゴシック" pitchFamily="34" charset="-128"/>
              </a:rPr>
              <a:t>) or brain (e.g. Hippocrates </a:t>
            </a:r>
            <a:r>
              <a:rPr lang="nn-NO" altLang="en-US" sz="2400" dirty="0" smtClean="0">
                <a:ea typeface="ＭＳ Ｐゴシック" pitchFamily="34" charset="-128"/>
              </a:rPr>
              <a:t>ca. 460 BC</a:t>
            </a:r>
            <a:r>
              <a:rPr lang="en-GB" altLang="en-US" sz="2400" dirty="0" smtClean="0">
                <a:ea typeface="ＭＳ Ｐゴシック" pitchFamily="34" charset="-128"/>
              </a:rPr>
              <a:t>)?</a:t>
            </a:r>
          </a:p>
          <a:p>
            <a:pPr eaLnBrk="1" hangingPunct="1">
              <a:lnSpc>
                <a:spcPct val="90000"/>
              </a:lnSpc>
            </a:pPr>
            <a:endParaRPr lang="en-GB" altLang="en-US" sz="2400" dirty="0" smtClean="0">
              <a:ea typeface="ＭＳ Ｐゴシック" pitchFamily="34" charset="-128"/>
            </a:endParaRPr>
          </a:p>
          <a:p>
            <a:pPr eaLnBrk="1" hangingPunct="1">
              <a:lnSpc>
                <a:spcPct val="90000"/>
              </a:lnSpc>
            </a:pPr>
            <a:r>
              <a:rPr lang="en-GB" altLang="en-US" sz="2400" dirty="0" smtClean="0">
                <a:ea typeface="ＭＳ Ｐゴシック" pitchFamily="34" charset="-128"/>
              </a:rPr>
              <a:t>How can a physical substance (brain/body) give rise to mental experiences? = MIND–BODY PROBLEM</a:t>
            </a:r>
          </a:p>
          <a:p>
            <a:pPr lvl="1" eaLnBrk="1" hangingPunct="1">
              <a:lnSpc>
                <a:spcPct val="90000"/>
              </a:lnSpc>
              <a:buFont typeface="Wingdings" pitchFamily="2" charset="2"/>
              <a:buNone/>
            </a:pPr>
            <a:r>
              <a:rPr lang="en-GB" altLang="en-US" sz="2000" dirty="0" smtClean="0">
                <a:ea typeface="ＭＳ Ｐゴシック" pitchFamily="34" charset="-128"/>
              </a:rPr>
              <a:t>-  Dualism – mind and body are separate substances (e.g. Descartes)</a:t>
            </a:r>
          </a:p>
          <a:p>
            <a:pPr lvl="1" eaLnBrk="1" hangingPunct="1">
              <a:lnSpc>
                <a:spcPct val="90000"/>
              </a:lnSpc>
              <a:buFont typeface="Wingdings" pitchFamily="2" charset="2"/>
              <a:buNone/>
            </a:pPr>
            <a:r>
              <a:rPr lang="en-GB" altLang="en-US" sz="2000" dirty="0" smtClean="0">
                <a:ea typeface="ＭＳ Ｐゴシック" pitchFamily="34" charset="-128"/>
              </a:rPr>
              <a:t>-  Dual-aspect theory – mind and body are two levels of explanation of the same thing (e.g. like wave-particle duality)</a:t>
            </a:r>
          </a:p>
          <a:p>
            <a:pPr lvl="1" eaLnBrk="1" hangingPunct="1">
              <a:lnSpc>
                <a:spcPct val="90000"/>
              </a:lnSpc>
              <a:buFontTx/>
              <a:buChar char="-"/>
            </a:pPr>
            <a:r>
              <a:rPr lang="en-GB" altLang="en-US" sz="2000" dirty="0" smtClean="0">
                <a:ea typeface="ＭＳ Ｐゴシック" pitchFamily="34" charset="-128"/>
              </a:rPr>
              <a:t>Reductionism – mind eventually explained solely in terms of physical/biological theory</a:t>
            </a:r>
          </a:p>
          <a:p>
            <a:pPr lvl="1" eaLnBrk="1" hangingPunct="1">
              <a:lnSpc>
                <a:spcPct val="90000"/>
              </a:lnSpc>
              <a:buFontTx/>
              <a:buChar char="-"/>
            </a:pPr>
            <a:endParaRPr lang="en-GB" altLang="en-US" sz="2000" dirty="0" smtClean="0">
              <a:ea typeface="ＭＳ Ｐゴシック" pitchFamily="34" charset="-128"/>
            </a:endParaRPr>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49668" y="435004"/>
            <a:ext cx="2237173" cy="3151573"/>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668" y="3586577"/>
            <a:ext cx="2237173" cy="2881451"/>
          </a:xfrm>
          <a:prstGeom prst="rect">
            <a:avLst/>
          </a:prstGeom>
        </p:spPr>
      </p:pic>
    </p:spTree>
    <p:extLst>
      <p:ext uri="{BB962C8B-B14F-4D97-AF65-F5344CB8AC3E}">
        <p14:creationId xmlns:p14="http://schemas.microsoft.com/office/powerpoint/2010/main" val="26065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8B4EACCD-7C5C-4745-9104-DF9CACFF3A2D}" type="slidenum">
              <a:rPr lang="en-US" sz="1200">
                <a:solidFill>
                  <a:srgbClr val="898989"/>
                </a:solidFill>
                <a:cs typeface="Arial" charset="0"/>
              </a:rPr>
              <a:pPr/>
              <a:t>40</a:t>
            </a:fld>
            <a:endParaRPr lang="en-US" sz="1200">
              <a:solidFill>
                <a:srgbClr val="898989"/>
              </a:solidFill>
              <a:cs typeface="Arial" charset="0"/>
            </a:endParaRPr>
          </a:p>
        </p:txBody>
      </p:sp>
      <p:sp>
        <p:nvSpPr>
          <p:cNvPr id="25603" name="Rectangle 2"/>
          <p:cNvSpPr>
            <a:spLocks noGrp="1" noChangeArrowheads="1"/>
          </p:cNvSpPr>
          <p:nvPr>
            <p:ph type="title"/>
          </p:nvPr>
        </p:nvSpPr>
        <p:spPr>
          <a:xfrm>
            <a:off x="0" y="0"/>
            <a:ext cx="9144000" cy="811213"/>
          </a:xfrm>
          <a:solidFill>
            <a:srgbClr val="444EA2"/>
          </a:solidFill>
        </p:spPr>
        <p:txBody>
          <a:bodyPr lIns="274320"/>
          <a:lstStyle/>
          <a:p>
            <a:pPr algn="l" eaLnBrk="1" hangingPunct="1">
              <a:lnSpc>
                <a:spcPts val="4200"/>
              </a:lnSpc>
            </a:pPr>
            <a:r>
              <a:rPr lang="en-US" b="1">
                <a:solidFill>
                  <a:srgbClr val="F8F6E3"/>
                </a:solidFill>
                <a:latin typeface="Calibri" charset="0"/>
                <a:ea typeface="ＭＳ Ｐゴシック" charset="0"/>
              </a:rPr>
              <a:t>Intentional brain damage:  </a:t>
            </a:r>
          </a:p>
        </p:txBody>
      </p:sp>
      <p:sp>
        <p:nvSpPr>
          <p:cNvPr id="23556" name="Rectangle 3"/>
          <p:cNvSpPr>
            <a:spLocks noGrp="1" noChangeArrowheads="1"/>
          </p:cNvSpPr>
          <p:nvPr>
            <p:ph type="body" idx="1"/>
          </p:nvPr>
        </p:nvSpPr>
        <p:spPr>
          <a:xfrm>
            <a:off x="328613" y="2578100"/>
            <a:ext cx="4038600" cy="3117850"/>
          </a:xfrm>
        </p:spPr>
        <p:txBody>
          <a:bodyPr>
            <a:normAutofit fontScale="92500"/>
          </a:bodyPr>
          <a:lstStyle/>
          <a:p>
            <a:pPr eaLnBrk="1" hangingPunct="1">
              <a:lnSpc>
                <a:spcPts val="2400"/>
              </a:lnSpc>
              <a:buFont typeface="Wingdings" charset="0"/>
              <a:buChar char="§"/>
            </a:pPr>
            <a:r>
              <a:rPr lang="en-US" sz="2800">
                <a:latin typeface="Calibri" charset="0"/>
                <a:ea typeface="ＭＳ Ｐゴシック" charset="0"/>
              </a:rPr>
              <a:t>performed on animals</a:t>
            </a:r>
          </a:p>
          <a:p>
            <a:pPr eaLnBrk="1" hangingPunct="1">
              <a:lnSpc>
                <a:spcPts val="2400"/>
              </a:lnSpc>
              <a:buFont typeface="Wingdings" charset="0"/>
              <a:buChar char="§"/>
            </a:pPr>
            <a:r>
              <a:rPr lang="en-US" sz="2800">
                <a:latin typeface="Calibri" charset="0"/>
                <a:ea typeface="ＭＳ Ｐゴシック" charset="0"/>
              </a:rPr>
              <a:t>has yielded some insights, especially about less complex brain structures</a:t>
            </a:r>
          </a:p>
          <a:p>
            <a:pPr eaLnBrk="1" hangingPunct="1">
              <a:lnSpc>
                <a:spcPts val="2400"/>
              </a:lnSpc>
              <a:buFont typeface="Wingdings" charset="0"/>
              <a:buChar char="§"/>
            </a:pPr>
            <a:r>
              <a:rPr lang="en-US" sz="2800">
                <a:latin typeface="Calibri" charset="0"/>
                <a:ea typeface="ＭＳ Ｐゴシック" charset="0"/>
              </a:rPr>
              <a:t>no longer necessary, as we now can chemically or magnetically deactivate brain areas to get similar information</a:t>
            </a:r>
          </a:p>
        </p:txBody>
      </p:sp>
      <p:pic>
        <p:nvPicPr>
          <p:cNvPr id="235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84325"/>
            <a:ext cx="4343400" cy="41116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a:spLocks noChangeArrowheads="1"/>
          </p:cNvSpPr>
          <p:nvPr/>
        </p:nvSpPr>
        <p:spPr bwMode="auto">
          <a:xfrm>
            <a:off x="217488" y="1155700"/>
            <a:ext cx="426243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ts val="3200"/>
              </a:lnSpc>
            </a:pPr>
            <a:r>
              <a:rPr lang="en-US" sz="3600" b="1">
                <a:solidFill>
                  <a:srgbClr val="444EA2"/>
                </a:solidFill>
              </a:rPr>
              <a:t>Lesions</a:t>
            </a:r>
            <a:r>
              <a:rPr lang="en-US" sz="3600"/>
              <a:t> (surgical destruction of brain tissue)</a:t>
            </a:r>
          </a:p>
        </p:txBody>
      </p:sp>
    </p:spTree>
    <p:extLst>
      <p:ext uri="{BB962C8B-B14F-4D97-AF65-F5344CB8AC3E}">
        <p14:creationId xmlns:p14="http://schemas.microsoft.com/office/powerpoint/2010/main" val="946637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56">
                                            <p:txEl>
                                              <p:pRg st="0" end="0"/>
                                            </p:txEl>
                                          </p:spTgt>
                                        </p:tgtEl>
                                        <p:attrNameLst>
                                          <p:attrName>style.visibility</p:attrName>
                                        </p:attrNameLst>
                                      </p:cBhvr>
                                      <p:to>
                                        <p:strVal val="visible"/>
                                      </p:to>
                                    </p:set>
                                    <p:animEffect transition="in" filter="fade">
                                      <p:cBhvr>
                                        <p:cTn id="12" dur="500"/>
                                        <p:tgtEl>
                                          <p:spTgt spid="2355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556">
                                            <p:txEl>
                                              <p:pRg st="1" end="1"/>
                                            </p:txEl>
                                          </p:spTgt>
                                        </p:tgtEl>
                                        <p:attrNameLst>
                                          <p:attrName>style.visibility</p:attrName>
                                        </p:attrNameLst>
                                      </p:cBhvr>
                                      <p:to>
                                        <p:strVal val="visible"/>
                                      </p:to>
                                    </p:set>
                                    <p:animEffect transition="in" filter="fade">
                                      <p:cBhvr>
                                        <p:cTn id="17" dur="500"/>
                                        <p:tgtEl>
                                          <p:spTgt spid="2355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556">
                                            <p:txEl>
                                              <p:pRg st="2" end="2"/>
                                            </p:txEl>
                                          </p:spTgt>
                                        </p:tgtEl>
                                        <p:attrNameLst>
                                          <p:attrName>style.visibility</p:attrName>
                                        </p:attrNameLst>
                                      </p:cBhvr>
                                      <p:to>
                                        <p:strVal val="visible"/>
                                      </p:to>
                                    </p:set>
                                    <p:animEffect transition="in" filter="fade">
                                      <p:cBhvr>
                                        <p:cTn id="22" dur="500"/>
                                        <p:tgtEl>
                                          <p:spTgt spid="235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p:cNvPicPr>
          <p:nvPr/>
        </p:nvPicPr>
        <p:blipFill>
          <a:blip r:embed="rId3">
            <a:extLst>
              <a:ext uri="{28A0092B-C50C-407E-A947-70E740481C1C}">
                <a14:useLocalDpi xmlns:a14="http://schemas.microsoft.com/office/drawing/2010/main" val="0"/>
              </a:ext>
            </a:extLst>
          </a:blip>
          <a:srcRect b="10091"/>
          <a:stretch>
            <a:fillRect/>
          </a:stretch>
        </p:blipFill>
        <p:spPr bwMode="auto">
          <a:xfrm>
            <a:off x="0" y="1436688"/>
            <a:ext cx="9144000" cy="542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Title 1"/>
          <p:cNvSpPr>
            <a:spLocks noGrp="1"/>
          </p:cNvSpPr>
          <p:nvPr>
            <p:ph type="title"/>
          </p:nvPr>
        </p:nvSpPr>
        <p:spPr>
          <a:xfrm>
            <a:off x="0" y="0"/>
            <a:ext cx="9144000" cy="1477963"/>
          </a:xfrm>
          <a:solidFill>
            <a:srgbClr val="3AA082"/>
          </a:solidFill>
        </p:spPr>
        <p:txBody>
          <a:bodyPr lIns="274320"/>
          <a:lstStyle/>
          <a:p>
            <a:pPr eaLnBrk="1" hangingPunct="1">
              <a:lnSpc>
                <a:spcPts val="4200"/>
              </a:lnSpc>
            </a:pPr>
            <a:r>
              <a:rPr lang="en-US" b="1">
                <a:solidFill>
                  <a:srgbClr val="F8F6E3"/>
                </a:solidFill>
                <a:latin typeface="Calibri" charset="0"/>
                <a:ea typeface="ＭＳ Ｐゴシック" charset="0"/>
              </a:rPr>
              <a:t>We can stimulate parts of the brain</a:t>
            </a:r>
            <a:br>
              <a:rPr lang="en-US" b="1">
                <a:solidFill>
                  <a:srgbClr val="F8F6E3"/>
                </a:solidFill>
                <a:latin typeface="Calibri" charset="0"/>
                <a:ea typeface="ＭＳ Ｐゴシック" charset="0"/>
              </a:rPr>
            </a:br>
            <a:r>
              <a:rPr lang="en-US" b="1">
                <a:solidFill>
                  <a:srgbClr val="F8F6E3"/>
                </a:solidFill>
                <a:latin typeface="Calibri" charset="0"/>
                <a:ea typeface="ＭＳ Ｐゴシック" charset="0"/>
              </a:rPr>
              <a:t> to see what happens</a:t>
            </a:r>
          </a:p>
        </p:txBody>
      </p:sp>
      <p:sp>
        <p:nvSpPr>
          <p:cNvPr id="3" name="Content Placeholder 2"/>
          <p:cNvSpPr>
            <a:spLocks noGrp="1"/>
          </p:cNvSpPr>
          <p:nvPr>
            <p:ph idx="1"/>
          </p:nvPr>
        </p:nvSpPr>
        <p:spPr>
          <a:xfrm>
            <a:off x="457200" y="1905000"/>
            <a:ext cx="6515100" cy="3365500"/>
          </a:xfrm>
          <a:solidFill>
            <a:srgbClr val="F8F6E3">
              <a:alpha val="52156"/>
            </a:srgbClr>
          </a:solidFill>
        </p:spPr>
        <p:txBody>
          <a:bodyPr/>
          <a:lstStyle/>
          <a:p>
            <a:pPr eaLnBrk="1" hangingPunct="1">
              <a:lnSpc>
                <a:spcPts val="2400"/>
              </a:lnSpc>
              <a:buFont typeface="Wingdings" charset="0"/>
              <a:buChar char="§"/>
            </a:pPr>
            <a:r>
              <a:rPr lang="en-US" sz="2800">
                <a:latin typeface="Calibri" charset="0"/>
                <a:ea typeface="ＭＳ Ｐゴシック" charset="0"/>
              </a:rPr>
              <a:t>Parts of the brain, and even neurons, can be stimulated electrically, chemically, or magnetically.</a:t>
            </a:r>
          </a:p>
          <a:p>
            <a:pPr eaLnBrk="1" hangingPunct="1">
              <a:lnSpc>
                <a:spcPts val="2400"/>
              </a:lnSpc>
              <a:buFont typeface="Wingdings" charset="0"/>
              <a:buChar char="§"/>
            </a:pPr>
            <a:r>
              <a:rPr lang="en-US" sz="2800">
                <a:latin typeface="Calibri" charset="0"/>
                <a:ea typeface="ＭＳ Ｐゴシック" charset="0"/>
              </a:rPr>
              <a:t>This can result in behaviors such as giggling, head turning, or simulated vivid recall.</a:t>
            </a:r>
          </a:p>
          <a:p>
            <a:pPr eaLnBrk="1" hangingPunct="1">
              <a:lnSpc>
                <a:spcPts val="2400"/>
              </a:lnSpc>
              <a:buFont typeface="Wingdings" charset="0"/>
              <a:buChar char="§"/>
            </a:pPr>
            <a:r>
              <a:rPr lang="en-US" sz="2800">
                <a:latin typeface="Calibri" charset="0"/>
                <a:ea typeface="ＭＳ Ｐゴシック" charset="0"/>
              </a:rPr>
              <a:t>Researchers can see which neurons or neural networks fire in conjunction with certain mental experiences, and even specific concepts.</a:t>
            </a:r>
          </a:p>
        </p:txBody>
      </p:sp>
      <p:sp>
        <p:nvSpPr>
          <p:cNvPr id="2765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03662218-CA1C-3046-B571-87DF25E22789}" type="slidenum">
              <a:rPr lang="en-US" sz="1200">
                <a:solidFill>
                  <a:srgbClr val="898989"/>
                </a:solidFill>
                <a:cs typeface="Arial" charset="0"/>
              </a:rPr>
              <a:pPr/>
              <a:t>41</a:t>
            </a:fld>
            <a:endParaRPr lang="en-US" sz="1200">
              <a:solidFill>
                <a:srgbClr val="898989"/>
              </a:solidFill>
              <a:cs typeface="Arial" charset="0"/>
            </a:endParaRPr>
          </a:p>
        </p:txBody>
      </p:sp>
    </p:spTree>
    <p:extLst>
      <p:ext uri="{BB962C8B-B14F-4D97-AF65-F5344CB8AC3E}">
        <p14:creationId xmlns:p14="http://schemas.microsoft.com/office/powerpoint/2010/main" val="1903950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eaLnBrk="0" hangingPunct="0">
              <a:defRPr sz="3200">
                <a:solidFill>
                  <a:schemeClr val="tx1"/>
                </a:solidFill>
                <a:latin typeface="Times New Roman" charset="0"/>
                <a:ea typeface="ＭＳ Ｐゴシック" charset="0"/>
              </a:defRPr>
            </a:lvl1pPr>
            <a:lvl2pPr marL="742950" indent="-285750" eaLnBrk="0" hangingPunct="0">
              <a:defRPr sz="3200">
                <a:solidFill>
                  <a:schemeClr val="tx1"/>
                </a:solidFill>
                <a:latin typeface="Times New Roman" charset="0"/>
                <a:ea typeface="ＭＳ Ｐゴシック" charset="0"/>
              </a:defRPr>
            </a:lvl2pPr>
            <a:lvl3pPr marL="1143000" indent="-228600" eaLnBrk="0" hangingPunct="0">
              <a:defRPr sz="3200">
                <a:solidFill>
                  <a:schemeClr val="tx1"/>
                </a:solidFill>
                <a:latin typeface="Times New Roman" charset="0"/>
                <a:ea typeface="ＭＳ Ｐゴシック" charset="0"/>
              </a:defRPr>
            </a:lvl3pPr>
            <a:lvl4pPr marL="1600200" indent="-228600" eaLnBrk="0" hangingPunct="0">
              <a:defRPr sz="3200">
                <a:solidFill>
                  <a:schemeClr val="tx1"/>
                </a:solidFill>
                <a:latin typeface="Times New Roman" charset="0"/>
                <a:ea typeface="ＭＳ Ｐゴシック" charset="0"/>
              </a:defRPr>
            </a:lvl4pPr>
            <a:lvl5pPr marL="2057400" indent="-228600" eaLnBrk="0" hangingPunct="0">
              <a:defRPr sz="32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32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32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32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3200">
                <a:solidFill>
                  <a:schemeClr val="tx1"/>
                </a:solidFill>
                <a:latin typeface="Times New Roman" charset="0"/>
                <a:ea typeface="ＭＳ Ｐゴシック" charset="0"/>
              </a:defRPr>
            </a:lvl9pPr>
          </a:lstStyle>
          <a:p>
            <a:pPr eaLnBrk="1" hangingPunct="1"/>
            <a:fld id="{DDDAA9F2-A3CE-3E49-92EE-D5ECB5491FC5}" type="slidenum">
              <a:rPr lang="en-US" sz="1400">
                <a:latin typeface="Arial" charset="0"/>
              </a:rPr>
              <a:pPr eaLnBrk="1" hangingPunct="1"/>
              <a:t>42</a:t>
            </a:fld>
            <a:endParaRPr lang="en-US" sz="1400">
              <a:latin typeface="Arial" charset="0"/>
            </a:endParaRPr>
          </a:p>
        </p:txBody>
      </p:sp>
      <p:sp>
        <p:nvSpPr>
          <p:cNvPr id="18435" name="Text Box 3"/>
          <p:cNvSpPr txBox="1">
            <a:spLocks noChangeArrowheads="1"/>
          </p:cNvSpPr>
          <p:nvPr/>
        </p:nvSpPr>
        <p:spPr bwMode="auto">
          <a:xfrm>
            <a:off x="304800" y="1524000"/>
            <a:ext cx="8534400" cy="4278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3200">
                <a:solidFill>
                  <a:schemeClr val="tx1"/>
                </a:solidFill>
                <a:latin typeface="Times New Roman" charset="0"/>
                <a:ea typeface="ＭＳ Ｐゴシック" charset="0"/>
              </a:defRPr>
            </a:lvl1pPr>
            <a:lvl2pPr marL="742950" indent="-285750" eaLnBrk="0" hangingPunct="0">
              <a:defRPr sz="3200">
                <a:solidFill>
                  <a:schemeClr val="tx1"/>
                </a:solidFill>
                <a:latin typeface="Times New Roman" charset="0"/>
                <a:ea typeface="ＭＳ Ｐゴシック" charset="0"/>
              </a:defRPr>
            </a:lvl2pPr>
            <a:lvl3pPr marL="1143000" indent="-228600" eaLnBrk="0" hangingPunct="0">
              <a:defRPr sz="3200">
                <a:solidFill>
                  <a:schemeClr val="tx1"/>
                </a:solidFill>
                <a:latin typeface="Times New Roman" charset="0"/>
                <a:ea typeface="ＭＳ Ｐゴシック" charset="0"/>
              </a:defRPr>
            </a:lvl3pPr>
            <a:lvl4pPr marL="1600200" indent="-228600" eaLnBrk="0" hangingPunct="0">
              <a:defRPr sz="3200">
                <a:solidFill>
                  <a:schemeClr val="tx1"/>
                </a:solidFill>
                <a:latin typeface="Times New Roman" charset="0"/>
                <a:ea typeface="ＭＳ Ｐゴシック" charset="0"/>
              </a:defRPr>
            </a:lvl4pPr>
            <a:lvl5pPr marL="2057400" indent="-228600" eaLnBrk="0" hangingPunct="0">
              <a:defRPr sz="32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32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32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32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3200">
                <a:solidFill>
                  <a:schemeClr val="tx1"/>
                </a:solidFill>
                <a:latin typeface="Times New Roman" charset="0"/>
                <a:ea typeface="ＭＳ Ｐゴシック" charset="0"/>
              </a:defRPr>
            </a:lvl9pPr>
          </a:lstStyle>
          <a:p>
            <a:pPr algn="l" eaLnBrk="1" hangingPunct="1">
              <a:spcBef>
                <a:spcPct val="50000"/>
              </a:spcBef>
            </a:pPr>
            <a:r>
              <a:rPr lang="en-US" u="sng" dirty="0">
                <a:latin typeface="Calibri"/>
                <a:cs typeface="Calibri"/>
              </a:rPr>
              <a:t>Spatial Resolution</a:t>
            </a:r>
            <a:r>
              <a:rPr lang="en-US" dirty="0">
                <a:latin typeface="Calibri"/>
                <a:cs typeface="Calibri"/>
              </a:rPr>
              <a:t> – How close in physical proximity you can get to the target brain area</a:t>
            </a:r>
          </a:p>
          <a:p>
            <a:pPr algn="l" eaLnBrk="1" hangingPunct="1">
              <a:spcBef>
                <a:spcPct val="50000"/>
              </a:spcBef>
            </a:pPr>
            <a:r>
              <a:rPr lang="en-US" u="sng" dirty="0">
                <a:latin typeface="Calibri"/>
                <a:cs typeface="Calibri"/>
              </a:rPr>
              <a:t>Temporal Resolution</a:t>
            </a:r>
            <a:r>
              <a:rPr lang="en-US" dirty="0">
                <a:latin typeface="Calibri"/>
                <a:cs typeface="Calibri"/>
              </a:rPr>
              <a:t> – How close in time you can get to when the neurons fire</a:t>
            </a:r>
          </a:p>
          <a:p>
            <a:pPr algn="l" eaLnBrk="1" hangingPunct="1">
              <a:spcBef>
                <a:spcPct val="50000"/>
              </a:spcBef>
            </a:pPr>
            <a:r>
              <a:rPr lang="en-US" u="sng" dirty="0">
                <a:latin typeface="Calibri"/>
                <a:cs typeface="Calibri"/>
              </a:rPr>
              <a:t>Invasiveness</a:t>
            </a:r>
            <a:r>
              <a:rPr lang="en-US" dirty="0">
                <a:latin typeface="Calibri"/>
                <a:cs typeface="Calibri"/>
              </a:rPr>
              <a:t> – The extent to which foreign substances are introduced to the body.</a:t>
            </a:r>
          </a:p>
          <a:p>
            <a:pPr algn="l" eaLnBrk="1" hangingPunct="1">
              <a:spcBef>
                <a:spcPct val="50000"/>
              </a:spcBef>
            </a:pPr>
            <a:r>
              <a:rPr lang="en-US" u="sng" dirty="0">
                <a:latin typeface="Calibri"/>
                <a:cs typeface="Calibri"/>
              </a:rPr>
              <a:t>Cost</a:t>
            </a:r>
            <a:r>
              <a:rPr lang="en-US" dirty="0">
                <a:latin typeface="Calibri"/>
                <a:cs typeface="Calibri"/>
              </a:rPr>
              <a:t> – All  are really expensive</a:t>
            </a:r>
          </a:p>
        </p:txBody>
      </p:sp>
      <p:sp>
        <p:nvSpPr>
          <p:cNvPr id="18437" name="Text Box 5"/>
          <p:cNvSpPr txBox="1">
            <a:spLocks noChangeArrowheads="1"/>
          </p:cNvSpPr>
          <p:nvPr/>
        </p:nvSpPr>
        <p:spPr bwMode="auto">
          <a:xfrm>
            <a:off x="609600" y="248715"/>
            <a:ext cx="807720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3200">
                <a:solidFill>
                  <a:schemeClr val="tx1"/>
                </a:solidFill>
                <a:latin typeface="Times New Roman" charset="0"/>
                <a:ea typeface="ＭＳ Ｐゴシック" charset="0"/>
              </a:defRPr>
            </a:lvl1pPr>
            <a:lvl2pPr marL="742950" indent="-285750" eaLnBrk="0" hangingPunct="0">
              <a:defRPr sz="3200">
                <a:solidFill>
                  <a:schemeClr val="tx1"/>
                </a:solidFill>
                <a:latin typeface="Times New Roman" charset="0"/>
                <a:ea typeface="ＭＳ Ｐゴシック" charset="0"/>
              </a:defRPr>
            </a:lvl2pPr>
            <a:lvl3pPr marL="1143000" indent="-228600" eaLnBrk="0" hangingPunct="0">
              <a:defRPr sz="3200">
                <a:solidFill>
                  <a:schemeClr val="tx1"/>
                </a:solidFill>
                <a:latin typeface="Times New Roman" charset="0"/>
                <a:ea typeface="ＭＳ Ｐゴシック" charset="0"/>
              </a:defRPr>
            </a:lvl3pPr>
            <a:lvl4pPr marL="1600200" indent="-228600" eaLnBrk="0" hangingPunct="0">
              <a:defRPr sz="3200">
                <a:solidFill>
                  <a:schemeClr val="tx1"/>
                </a:solidFill>
                <a:latin typeface="Times New Roman" charset="0"/>
                <a:ea typeface="ＭＳ Ｐゴシック" charset="0"/>
              </a:defRPr>
            </a:lvl4pPr>
            <a:lvl5pPr marL="2057400" indent="-228600" eaLnBrk="0" hangingPunct="0">
              <a:defRPr sz="32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32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32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32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3200">
                <a:solidFill>
                  <a:schemeClr val="tx1"/>
                </a:solidFill>
                <a:latin typeface="Times New Roman" charset="0"/>
                <a:ea typeface="ＭＳ Ｐゴシック" charset="0"/>
              </a:defRPr>
            </a:lvl9pPr>
          </a:lstStyle>
          <a:p>
            <a:pPr algn="ctr" eaLnBrk="1" hangingPunct="1">
              <a:spcBef>
                <a:spcPct val="50000"/>
              </a:spcBef>
            </a:pPr>
            <a:r>
              <a:rPr lang="en-US" sz="5400" dirty="0">
                <a:latin typeface="Calibri"/>
                <a:cs typeface="Calibri"/>
              </a:rPr>
              <a:t>Issues in </a:t>
            </a:r>
            <a:r>
              <a:rPr lang="en-US" sz="5400" dirty="0" err="1">
                <a:latin typeface="Calibri"/>
                <a:cs typeface="Calibri"/>
              </a:rPr>
              <a:t>Neuro</a:t>
            </a:r>
            <a:r>
              <a:rPr lang="en-US" sz="5400" dirty="0">
                <a:latin typeface="Calibri"/>
                <a:cs typeface="Calibri"/>
              </a:rPr>
              <a:t> </a:t>
            </a:r>
            <a:r>
              <a:rPr lang="en-US" sz="5400" dirty="0" smtClean="0">
                <a:latin typeface="Calibri"/>
                <a:cs typeface="Calibri"/>
              </a:rPr>
              <a:t>Methods</a:t>
            </a:r>
            <a:endParaRPr lang="en-US" sz="5400" dirty="0">
              <a:latin typeface="Calibri"/>
              <a:cs typeface="Calibri"/>
            </a:endParaRPr>
          </a:p>
        </p:txBody>
      </p:sp>
    </p:spTree>
    <p:extLst>
      <p:ext uri="{BB962C8B-B14F-4D97-AF65-F5344CB8AC3E}">
        <p14:creationId xmlns:p14="http://schemas.microsoft.com/office/powerpoint/2010/main" val="4026943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Electroencephalography (EEG) </a:t>
            </a:r>
            <a:endParaRPr lang="en-US" dirty="0"/>
          </a:p>
        </p:txBody>
      </p:sp>
      <p:sp>
        <p:nvSpPr>
          <p:cNvPr id="6" name="TextBox 5"/>
          <p:cNvSpPr txBox="1"/>
          <p:nvPr/>
        </p:nvSpPr>
        <p:spPr>
          <a:xfrm>
            <a:off x="457200" y="1417638"/>
            <a:ext cx="8432310" cy="2308324"/>
          </a:xfrm>
          <a:prstGeom prst="rect">
            <a:avLst/>
          </a:prstGeom>
          <a:noFill/>
        </p:spPr>
        <p:txBody>
          <a:bodyPr wrap="square" rtlCol="0">
            <a:spAutoFit/>
          </a:bodyPr>
          <a:lstStyle/>
          <a:p>
            <a:pPr marL="342900" indent="-342900">
              <a:buFont typeface="Arial"/>
              <a:buChar char="•"/>
            </a:pPr>
            <a:r>
              <a:rPr lang="en-US" sz="2400" dirty="0">
                <a:cs typeface="Calibri"/>
              </a:rPr>
              <a:t>Electrodes measure brain’s electrical activity </a:t>
            </a:r>
          </a:p>
          <a:p>
            <a:pPr marL="800100" lvl="1" indent="-342900">
              <a:buFont typeface="Arial"/>
              <a:buChar char="•"/>
            </a:pPr>
            <a:r>
              <a:rPr lang="en-US" sz="2400" dirty="0">
                <a:cs typeface="Calibri"/>
              </a:rPr>
              <a:t>Measures large assemblies of neurons firing together across many </a:t>
            </a:r>
            <a:r>
              <a:rPr lang="en-US" sz="2400" dirty="0" smtClean="0">
                <a:cs typeface="Calibri"/>
              </a:rPr>
              <a:t>trials</a:t>
            </a:r>
          </a:p>
          <a:p>
            <a:pPr marL="342900" indent="-342900">
              <a:buFont typeface="Arial"/>
              <a:buChar char="•"/>
            </a:pPr>
            <a:r>
              <a:rPr lang="en-US" sz="2400" dirty="0" smtClean="0">
                <a:latin typeface="Calibri"/>
                <a:cs typeface="Calibri"/>
              </a:rPr>
              <a:t>Useful for studying seizures and sleep</a:t>
            </a:r>
          </a:p>
          <a:p>
            <a:pPr marL="342900" indent="-342900">
              <a:buFont typeface="Arial"/>
              <a:buChar char="•"/>
            </a:pPr>
            <a:r>
              <a:rPr lang="en-US" sz="2400" dirty="0" smtClean="0">
                <a:latin typeface="Calibri"/>
                <a:cs typeface="Calibri"/>
              </a:rPr>
              <a:t>Excellent temporal resolution, but poor spatial </a:t>
            </a:r>
            <a:r>
              <a:rPr lang="en-US" sz="2400" dirty="0" err="1" smtClean="0">
                <a:latin typeface="Calibri"/>
                <a:cs typeface="Calibri"/>
              </a:rPr>
              <a:t>resultion</a:t>
            </a:r>
            <a:r>
              <a:rPr lang="en-US" sz="2400" dirty="0" smtClean="0">
                <a:latin typeface="Calibri"/>
                <a:cs typeface="Calibri"/>
              </a:rPr>
              <a:t> </a:t>
            </a:r>
          </a:p>
          <a:p>
            <a:pPr marL="342900" indent="-342900">
              <a:buFont typeface="Arial"/>
              <a:buChar char="•"/>
            </a:pPr>
            <a:endParaRPr lang="en-US" sz="2400" dirty="0">
              <a:latin typeface="Calibri"/>
              <a:cs typeface="Calibri"/>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b="2319"/>
          <a:stretch>
            <a:fillRect/>
          </a:stretch>
        </p:blipFill>
        <p:spPr bwMode="auto">
          <a:xfrm>
            <a:off x="2606154" y="3356630"/>
            <a:ext cx="3980377" cy="2927067"/>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07727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Transcranial</a:t>
            </a:r>
            <a:r>
              <a:rPr lang="en-US" dirty="0" smtClean="0"/>
              <a:t> Magnetic Stimulation (TMS)</a:t>
            </a:r>
            <a:endParaRPr lang="en-US" dirty="0"/>
          </a:p>
        </p:txBody>
      </p:sp>
      <p:sp>
        <p:nvSpPr>
          <p:cNvPr id="6" name="Content Placeholder 2"/>
          <p:cNvSpPr>
            <a:spLocks noGrp="1"/>
          </p:cNvSpPr>
          <p:nvPr>
            <p:ph idx="1"/>
          </p:nvPr>
        </p:nvSpPr>
        <p:spPr/>
        <p:txBody>
          <a:bodyPr>
            <a:normAutofit/>
          </a:bodyPr>
          <a:lstStyle/>
          <a:p>
            <a:r>
              <a:rPr lang="en-US" sz="2800" dirty="0" smtClean="0"/>
              <a:t>Sends electrical impulses to disrupt communication between neurons</a:t>
            </a:r>
          </a:p>
          <a:p>
            <a:r>
              <a:rPr lang="en-US" sz="2800" dirty="0" smtClean="0"/>
              <a:t>Used for…</a:t>
            </a:r>
          </a:p>
          <a:p>
            <a:pPr lvl="1"/>
            <a:r>
              <a:rPr lang="en-US" sz="2400" dirty="0"/>
              <a:t>D</a:t>
            </a:r>
            <a:r>
              <a:rPr lang="en-US" sz="2400" dirty="0" smtClean="0"/>
              <a:t>irect testing of function</a:t>
            </a:r>
          </a:p>
          <a:p>
            <a:pPr lvl="1"/>
            <a:r>
              <a:rPr lang="en-US" sz="2400" dirty="0" smtClean="0"/>
              <a:t>Treatment for some neurological &amp; psychological conditions</a:t>
            </a:r>
            <a:endParaRPr lang="en-US" sz="2400" dirty="0"/>
          </a:p>
        </p:txBody>
      </p:sp>
      <p:pic>
        <p:nvPicPr>
          <p:cNvPr id="7" name="Picture 6"/>
          <p:cNvPicPr>
            <a:picLocks noChangeAspect="1"/>
          </p:cNvPicPr>
          <p:nvPr/>
        </p:nvPicPr>
        <p:blipFill>
          <a:blip r:embed="rId2"/>
          <a:stretch>
            <a:fillRect/>
          </a:stretch>
        </p:blipFill>
        <p:spPr>
          <a:xfrm>
            <a:off x="3251200" y="4375357"/>
            <a:ext cx="2016497" cy="2346117"/>
          </a:xfrm>
          <a:prstGeom prst="rect">
            <a:avLst/>
          </a:prstGeom>
        </p:spPr>
      </p:pic>
    </p:spTree>
    <p:extLst>
      <p:ext uri="{BB962C8B-B14F-4D97-AF65-F5344CB8AC3E}">
        <p14:creationId xmlns:p14="http://schemas.microsoft.com/office/powerpoint/2010/main" val="14082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Positron Emission Tomography (PET)</a:t>
            </a:r>
            <a:endParaRPr lang="en-US" dirty="0"/>
          </a:p>
        </p:txBody>
      </p:sp>
      <p:sp>
        <p:nvSpPr>
          <p:cNvPr id="3" name="Content Placeholder 2"/>
          <p:cNvSpPr>
            <a:spLocks noGrp="1"/>
          </p:cNvSpPr>
          <p:nvPr>
            <p:ph idx="1"/>
          </p:nvPr>
        </p:nvSpPr>
        <p:spPr>
          <a:xfrm>
            <a:off x="457200" y="1600200"/>
            <a:ext cx="7565532" cy="4769023"/>
          </a:xfrm>
        </p:spPr>
        <p:txBody>
          <a:bodyPr>
            <a:normAutofit/>
          </a:bodyPr>
          <a:lstStyle/>
          <a:p>
            <a:r>
              <a:rPr lang="en-US" dirty="0"/>
              <a:t>Patients injected with isotopes designed to tag specific chemicals (e.g., glucose)</a:t>
            </a:r>
          </a:p>
          <a:p>
            <a:r>
              <a:rPr lang="en-US" dirty="0"/>
              <a:t>Isotopes emit positrons, which collide with electrons and release gamma rays</a:t>
            </a:r>
          </a:p>
          <a:p>
            <a:r>
              <a:rPr lang="en-US" dirty="0"/>
              <a:t>Detectors measure gamma rays and create image of brain as patient performs certain functions</a:t>
            </a:r>
          </a:p>
          <a:p>
            <a:r>
              <a:rPr lang="en-US" dirty="0"/>
              <a:t>Used for…</a:t>
            </a:r>
          </a:p>
          <a:p>
            <a:pPr lvl="1"/>
            <a:r>
              <a:rPr lang="en-US" dirty="0"/>
              <a:t>Revealing size, shape, &amp; function of brain </a:t>
            </a:r>
          </a:p>
          <a:p>
            <a:pPr lvl="1"/>
            <a:r>
              <a:rPr lang="en-US" dirty="0"/>
              <a:t>Detecting damaged areas and diagnosing dementia</a:t>
            </a:r>
          </a:p>
          <a:p>
            <a:pPr marL="0" indent="0">
              <a:buNone/>
            </a:pPr>
            <a:endParaRPr lang="en-US" b="1" dirty="0"/>
          </a:p>
        </p:txBody>
      </p:sp>
      <p:pic>
        <p:nvPicPr>
          <p:cNvPr id="4" name="Picture 3"/>
          <p:cNvPicPr>
            <a:picLocks noChangeAspect="1"/>
          </p:cNvPicPr>
          <p:nvPr/>
        </p:nvPicPr>
        <p:blipFill rotWithShape="1">
          <a:blip r:embed="rId2"/>
          <a:srcRect l="11706" t="11878" r="12988" b="12694"/>
          <a:stretch/>
        </p:blipFill>
        <p:spPr>
          <a:xfrm rot="5400000">
            <a:off x="6669623" y="4352047"/>
            <a:ext cx="2303768" cy="1730585"/>
          </a:xfrm>
          <a:prstGeom prst="rect">
            <a:avLst/>
          </a:prstGeom>
        </p:spPr>
      </p:pic>
    </p:spTree>
    <p:extLst>
      <p:ext uri="{BB962C8B-B14F-4D97-AF65-F5344CB8AC3E}">
        <p14:creationId xmlns:p14="http://schemas.microsoft.com/office/powerpoint/2010/main" val="12585134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Magnetic Resonance Imaging (MRI)</a:t>
            </a:r>
            <a:endParaRPr lang="en-US" dirty="0"/>
          </a:p>
        </p:txBody>
      </p:sp>
      <p:sp>
        <p:nvSpPr>
          <p:cNvPr id="4" name="Content Placeholder 2"/>
          <p:cNvSpPr>
            <a:spLocks noGrp="1"/>
          </p:cNvSpPr>
          <p:nvPr>
            <p:ph idx="1"/>
          </p:nvPr>
        </p:nvSpPr>
        <p:spPr>
          <a:xfrm>
            <a:off x="457200" y="1286602"/>
            <a:ext cx="8229600" cy="4525963"/>
          </a:xfrm>
        </p:spPr>
        <p:txBody>
          <a:bodyPr/>
          <a:lstStyle/>
          <a:p>
            <a:r>
              <a:rPr lang="en-US" dirty="0" smtClean="0"/>
              <a:t>Your brain’s atoms are spinning!</a:t>
            </a:r>
          </a:p>
          <a:p>
            <a:r>
              <a:rPr lang="en-US" dirty="0" smtClean="0"/>
              <a:t>Magnetic pulse disrupts normal spinning</a:t>
            </a:r>
          </a:p>
          <a:p>
            <a:r>
              <a:rPr lang="en-US" dirty="0" smtClean="0"/>
              <a:t>As atoms return to normal, they emit energy</a:t>
            </a:r>
          </a:p>
          <a:p>
            <a:r>
              <a:rPr lang="en-US" dirty="0" smtClean="0"/>
              <a:t>Computer reads energy and creates an image</a:t>
            </a:r>
          </a:p>
          <a:p>
            <a:r>
              <a:rPr lang="en-US" dirty="0" smtClean="0"/>
              <a:t>Used for revealing brain’s structure</a:t>
            </a:r>
            <a:endParaRPr lang="en-US" dirty="0"/>
          </a:p>
        </p:txBody>
      </p:sp>
      <p:pic>
        <p:nvPicPr>
          <p:cNvPr id="5" name="Picture 4"/>
          <p:cNvPicPr>
            <a:picLocks noChangeAspect="1"/>
          </p:cNvPicPr>
          <p:nvPr/>
        </p:nvPicPr>
        <p:blipFill>
          <a:blip r:embed="rId2"/>
          <a:stretch>
            <a:fillRect/>
          </a:stretch>
        </p:blipFill>
        <p:spPr>
          <a:xfrm>
            <a:off x="3684253" y="4146731"/>
            <a:ext cx="4129306" cy="2574743"/>
          </a:xfrm>
          <a:prstGeom prst="rect">
            <a:avLst/>
          </a:prstGeom>
        </p:spPr>
      </p:pic>
    </p:spTree>
    <p:extLst>
      <p:ext uri="{BB962C8B-B14F-4D97-AF65-F5344CB8AC3E}">
        <p14:creationId xmlns:p14="http://schemas.microsoft.com/office/powerpoint/2010/main" val="22403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Functional MRI (fMRI)</a:t>
            </a:r>
            <a:endParaRPr lang="en-US" dirty="0"/>
          </a:p>
        </p:txBody>
      </p:sp>
      <p:sp>
        <p:nvSpPr>
          <p:cNvPr id="5" name="Content Placeholder 2"/>
          <p:cNvSpPr>
            <a:spLocks noGrp="1"/>
          </p:cNvSpPr>
          <p:nvPr>
            <p:ph idx="1"/>
          </p:nvPr>
        </p:nvSpPr>
        <p:spPr>
          <a:xfrm>
            <a:off x="83277" y="1600200"/>
            <a:ext cx="4546524" cy="5121275"/>
          </a:xfrm>
        </p:spPr>
        <p:txBody>
          <a:bodyPr>
            <a:normAutofit/>
          </a:bodyPr>
          <a:lstStyle/>
          <a:p>
            <a:r>
              <a:rPr lang="en-US" dirty="0" smtClean="0">
                <a:latin typeface="Calibri" charset="0"/>
              </a:rPr>
              <a:t>Reveals brain activity rather than just structure</a:t>
            </a:r>
          </a:p>
          <a:p>
            <a:r>
              <a:rPr lang="en-US" dirty="0" smtClean="0">
                <a:latin typeface="Calibri" charset="0"/>
              </a:rPr>
              <a:t>Compares </a:t>
            </a:r>
            <a:r>
              <a:rPr lang="en-US" dirty="0">
                <a:latin typeface="Calibri" charset="0"/>
              </a:rPr>
              <a:t>successive MRI images taken a split second apart, and shows changes in the  level of oxygen in </a:t>
            </a:r>
            <a:r>
              <a:rPr lang="en-US" dirty="0" err="1">
                <a:latin typeface="Calibri" charset="0"/>
              </a:rPr>
              <a:t>bloodflow</a:t>
            </a:r>
            <a:r>
              <a:rPr lang="en-US" dirty="0">
                <a:latin typeface="Calibri" charset="0"/>
              </a:rPr>
              <a:t> in the </a:t>
            </a:r>
            <a:r>
              <a:rPr lang="en-US" dirty="0" smtClean="0">
                <a:latin typeface="Calibri" charset="0"/>
              </a:rPr>
              <a:t>brain</a:t>
            </a:r>
          </a:p>
          <a:p>
            <a:r>
              <a:rPr lang="en-US" dirty="0" smtClean="0">
                <a:latin typeface="Calibri" charset="0"/>
              </a:rPr>
              <a:t>Great for determining location; not as good at determining timing</a:t>
            </a:r>
          </a:p>
        </p:txBody>
      </p:sp>
      <p:pic>
        <p:nvPicPr>
          <p:cNvPr id="6" name="Picture 5"/>
          <p:cNvPicPr>
            <a:picLocks noChangeAspect="1"/>
          </p:cNvPicPr>
          <p:nvPr/>
        </p:nvPicPr>
        <p:blipFill>
          <a:blip r:embed="rId2"/>
          <a:stretch>
            <a:fillRect/>
          </a:stretch>
        </p:blipFill>
        <p:spPr>
          <a:xfrm>
            <a:off x="4629801" y="1842329"/>
            <a:ext cx="4056999" cy="3682986"/>
          </a:xfrm>
          <a:prstGeom prst="rect">
            <a:avLst/>
          </a:prstGeom>
        </p:spPr>
      </p:pic>
    </p:spTree>
    <p:extLst>
      <p:ext uri="{BB962C8B-B14F-4D97-AF65-F5344CB8AC3E}">
        <p14:creationId xmlns:p14="http://schemas.microsoft.com/office/powerpoint/2010/main" val="511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0779426"/>
              </p:ext>
            </p:extLst>
          </p:nvPr>
        </p:nvGraphicFramePr>
        <p:xfrm>
          <a:off x="304799" y="222250"/>
          <a:ext cx="8665341" cy="6772951"/>
        </p:xfrm>
        <a:graphic>
          <a:graphicData uri="http://schemas.openxmlformats.org/drawingml/2006/table">
            <a:tbl>
              <a:tblPr firstRow="1" bandRow="1">
                <a:tableStyleId>{5C22544A-7EE6-4342-B048-85BDC9FD1C3A}</a:tableStyleId>
              </a:tblPr>
              <a:tblGrid>
                <a:gridCol w="1408599"/>
                <a:gridCol w="1874658"/>
                <a:gridCol w="1794028"/>
                <a:gridCol w="1652925"/>
                <a:gridCol w="1935131"/>
              </a:tblGrid>
              <a:tr h="822913">
                <a:tc>
                  <a:txBody>
                    <a:bodyPr/>
                    <a:lstStyle/>
                    <a:p>
                      <a:endParaRPr lang="en-US" sz="2400" dirty="0"/>
                    </a:p>
                  </a:txBody>
                  <a:tcPr marT="45717" marB="45717"/>
                </a:tc>
                <a:tc>
                  <a:txBody>
                    <a:bodyPr/>
                    <a:lstStyle/>
                    <a:p>
                      <a:r>
                        <a:rPr lang="en-US" sz="2400" dirty="0" smtClean="0"/>
                        <a:t>Device</a:t>
                      </a:r>
                      <a:r>
                        <a:rPr lang="en-US" sz="2400" baseline="0" dirty="0" smtClean="0"/>
                        <a:t> to record?</a:t>
                      </a:r>
                      <a:endParaRPr lang="en-US" sz="2400" dirty="0"/>
                    </a:p>
                  </a:txBody>
                  <a:tcPr marT="45717" marB="45717"/>
                </a:tc>
                <a:tc>
                  <a:txBody>
                    <a:bodyPr/>
                    <a:lstStyle/>
                    <a:p>
                      <a:r>
                        <a:rPr lang="en-US" sz="2400" dirty="0" smtClean="0"/>
                        <a:t>Temporal</a:t>
                      </a:r>
                      <a:r>
                        <a:rPr lang="en-US" sz="2400" baseline="0" dirty="0" smtClean="0"/>
                        <a:t> resolution?</a:t>
                      </a:r>
                      <a:endParaRPr lang="en-US" sz="2400" dirty="0"/>
                    </a:p>
                  </a:txBody>
                  <a:tcPr marT="45717" marB="45717"/>
                </a:tc>
                <a:tc>
                  <a:txBody>
                    <a:bodyPr/>
                    <a:lstStyle/>
                    <a:p>
                      <a:r>
                        <a:rPr lang="en-US" sz="2400" dirty="0" smtClean="0"/>
                        <a:t>Spatial resolution?</a:t>
                      </a:r>
                      <a:endParaRPr lang="en-US" sz="2400" dirty="0"/>
                    </a:p>
                  </a:txBody>
                  <a:tcPr marT="45717" marB="45717"/>
                </a:tc>
                <a:tc>
                  <a:txBody>
                    <a:bodyPr/>
                    <a:lstStyle/>
                    <a:p>
                      <a:r>
                        <a:rPr lang="en-US" sz="2400" dirty="0" smtClean="0"/>
                        <a:t>Invasiveness?</a:t>
                      </a:r>
                      <a:endParaRPr lang="en-US" sz="2400" dirty="0"/>
                    </a:p>
                  </a:txBody>
                  <a:tcPr marT="45717" marB="45717"/>
                </a:tc>
              </a:tr>
              <a:tr h="1453123">
                <a:tc>
                  <a:txBody>
                    <a:bodyPr/>
                    <a:lstStyle/>
                    <a:p>
                      <a:r>
                        <a:rPr lang="en-US" sz="2400" dirty="0" smtClean="0"/>
                        <a:t>EEG</a:t>
                      </a:r>
                      <a:endParaRPr lang="en-US" sz="2400" dirty="0"/>
                    </a:p>
                  </a:txBody>
                  <a:tcPr marT="45717" marB="45717"/>
                </a:tc>
                <a:tc>
                  <a:txBody>
                    <a:bodyPr/>
                    <a:lstStyle/>
                    <a:p>
                      <a:endParaRPr lang="en-US" sz="2400" dirty="0"/>
                    </a:p>
                  </a:txBody>
                  <a:tcPr marT="45717" marB="45717"/>
                </a:tc>
                <a:tc>
                  <a:txBody>
                    <a:bodyPr/>
                    <a:lstStyle/>
                    <a:p>
                      <a:r>
                        <a:rPr lang="en-US" sz="2400" dirty="0" smtClean="0"/>
                        <a:t>Excellent (</a:t>
                      </a:r>
                      <a:r>
                        <a:rPr lang="en-US" sz="2400" dirty="0" err="1" smtClean="0"/>
                        <a:t>millisecs</a:t>
                      </a:r>
                      <a:r>
                        <a:rPr lang="en-US" sz="2400" dirty="0" smtClean="0"/>
                        <a:t>)</a:t>
                      </a:r>
                      <a:endParaRPr lang="en-US" sz="2400" dirty="0"/>
                    </a:p>
                  </a:txBody>
                  <a:tcPr marT="45717" marB="45717"/>
                </a:tc>
                <a:tc>
                  <a:txBody>
                    <a:bodyPr/>
                    <a:lstStyle/>
                    <a:p>
                      <a:r>
                        <a:rPr lang="en-US" sz="2400" dirty="0" smtClean="0"/>
                        <a:t>Poor</a:t>
                      </a:r>
                      <a:endParaRPr lang="en-US" sz="2400" dirty="0"/>
                    </a:p>
                  </a:txBody>
                  <a:tcPr marT="45717" marB="45717"/>
                </a:tc>
                <a:tc>
                  <a:txBody>
                    <a:bodyPr/>
                    <a:lstStyle/>
                    <a:p>
                      <a:r>
                        <a:rPr lang="en-US" sz="2400" dirty="0" smtClean="0"/>
                        <a:t>Non-invasive</a:t>
                      </a:r>
                      <a:endParaRPr lang="en-US" sz="2400" dirty="0"/>
                    </a:p>
                  </a:txBody>
                  <a:tcPr marT="45717" marB="45717"/>
                </a:tc>
              </a:tr>
              <a:tr h="1423235">
                <a:tc>
                  <a:txBody>
                    <a:bodyPr/>
                    <a:lstStyle/>
                    <a:p>
                      <a:r>
                        <a:rPr lang="en-US" sz="2400" dirty="0" smtClean="0"/>
                        <a:t>TMS</a:t>
                      </a:r>
                      <a:endParaRPr lang="en-US" sz="2400" dirty="0"/>
                    </a:p>
                  </a:txBody>
                  <a:tcPr marT="45717" marB="45717"/>
                </a:tc>
                <a:tc>
                  <a:txBody>
                    <a:bodyPr/>
                    <a:lstStyle/>
                    <a:p>
                      <a:endParaRPr lang="en-US" sz="2400" dirty="0"/>
                    </a:p>
                  </a:txBody>
                  <a:tcPr marT="45717" marB="45717"/>
                </a:tc>
                <a:tc>
                  <a:txBody>
                    <a:bodyPr/>
                    <a:lstStyle/>
                    <a:p>
                      <a:r>
                        <a:rPr lang="en-US" sz="2400" dirty="0" smtClean="0"/>
                        <a:t>Excellent</a:t>
                      </a:r>
                      <a:endParaRPr lang="en-US" sz="2400" dirty="0"/>
                    </a:p>
                  </a:txBody>
                  <a:tcPr marT="45717" marB="45717"/>
                </a:tc>
                <a:tc>
                  <a:txBody>
                    <a:bodyPr/>
                    <a:lstStyle/>
                    <a:p>
                      <a:r>
                        <a:rPr lang="en-US" sz="2400" dirty="0" smtClean="0"/>
                        <a:t>Mediocre</a:t>
                      </a:r>
                      <a:endParaRPr lang="en-US" sz="2400" dirty="0"/>
                    </a:p>
                  </a:txBody>
                  <a:tcPr marT="45717" marB="45717"/>
                </a:tc>
                <a:tc>
                  <a:txBody>
                    <a:bodyPr/>
                    <a:lstStyle/>
                    <a:p>
                      <a:r>
                        <a:rPr lang="en-US" sz="2400" dirty="0" smtClean="0"/>
                        <a:t>Non-invasive</a:t>
                      </a:r>
                      <a:endParaRPr lang="en-US" sz="2400" dirty="0"/>
                    </a:p>
                  </a:txBody>
                  <a:tcPr marT="45717" marB="45717"/>
                </a:tc>
              </a:tr>
              <a:tr h="1637738">
                <a:tc>
                  <a:txBody>
                    <a:bodyPr/>
                    <a:lstStyle/>
                    <a:p>
                      <a:r>
                        <a:rPr lang="en-US" sz="2400" dirty="0" smtClean="0"/>
                        <a:t>PET</a:t>
                      </a:r>
                      <a:endParaRPr lang="en-US" sz="2400" dirty="0"/>
                    </a:p>
                  </a:txBody>
                  <a:tcPr marT="45717" marB="45717"/>
                </a:tc>
                <a:tc>
                  <a:txBody>
                    <a:bodyPr/>
                    <a:lstStyle/>
                    <a:p>
                      <a:endParaRPr lang="en-US" sz="2400" dirty="0"/>
                    </a:p>
                  </a:txBody>
                  <a:tcPr marT="45717" marB="45717"/>
                </a:tc>
                <a:tc>
                  <a:txBody>
                    <a:bodyPr/>
                    <a:lstStyle/>
                    <a:p>
                      <a:r>
                        <a:rPr lang="en-US" sz="2400" dirty="0" smtClean="0"/>
                        <a:t>Very</a:t>
                      </a:r>
                      <a:r>
                        <a:rPr lang="en-US" sz="2400" baseline="0" dirty="0" smtClean="0"/>
                        <a:t> po</a:t>
                      </a:r>
                      <a:r>
                        <a:rPr lang="en-US" sz="2400" dirty="0" smtClean="0"/>
                        <a:t>or (~30s-mins)</a:t>
                      </a:r>
                      <a:endParaRPr lang="en-US" sz="2400" dirty="0"/>
                    </a:p>
                  </a:txBody>
                  <a:tcPr marT="45717" marB="45717"/>
                </a:tc>
                <a:tc>
                  <a:txBody>
                    <a:bodyPr/>
                    <a:lstStyle/>
                    <a:p>
                      <a:r>
                        <a:rPr lang="en-US" sz="2400" dirty="0" smtClean="0"/>
                        <a:t>Excellent</a:t>
                      </a:r>
                    </a:p>
                    <a:p>
                      <a:r>
                        <a:rPr lang="en-US" sz="2400" dirty="0" smtClean="0"/>
                        <a:t>(~4mm)</a:t>
                      </a:r>
                    </a:p>
                  </a:txBody>
                  <a:tcPr marT="45717" marB="45717"/>
                </a:tc>
                <a:tc>
                  <a:txBody>
                    <a:bodyPr/>
                    <a:lstStyle/>
                    <a:p>
                      <a:r>
                        <a:rPr lang="en-US" sz="2400" dirty="0" smtClean="0"/>
                        <a:t>Invasive</a:t>
                      </a:r>
                    </a:p>
                  </a:txBody>
                  <a:tcPr marT="45717" marB="45717"/>
                </a:tc>
              </a:tr>
              <a:tr h="1070141">
                <a:tc>
                  <a:txBody>
                    <a:bodyPr/>
                    <a:lstStyle/>
                    <a:p>
                      <a:r>
                        <a:rPr lang="en-US" sz="2400" dirty="0" err="1" smtClean="0"/>
                        <a:t>fMRI</a:t>
                      </a:r>
                      <a:endParaRPr lang="en-US" sz="2400" dirty="0"/>
                    </a:p>
                  </a:txBody>
                  <a:tcPr marT="45717" marB="45717"/>
                </a:tc>
                <a:tc>
                  <a:txBody>
                    <a:bodyPr/>
                    <a:lstStyle/>
                    <a:p>
                      <a:endParaRPr lang="en-US" sz="2400" dirty="0"/>
                    </a:p>
                  </a:txBody>
                  <a:tcPr marT="45717" marB="45717"/>
                </a:tc>
                <a:tc>
                  <a:txBody>
                    <a:bodyPr/>
                    <a:lstStyle/>
                    <a:p>
                      <a:r>
                        <a:rPr lang="en-US" sz="2400" dirty="0" smtClean="0"/>
                        <a:t>Poor (seconds)</a:t>
                      </a:r>
                      <a:endParaRPr lang="en-US" sz="2400" dirty="0"/>
                    </a:p>
                  </a:txBody>
                  <a:tcPr marT="45717" marB="45717"/>
                </a:tc>
                <a:tc>
                  <a:txBody>
                    <a:bodyPr/>
                    <a:lstStyle/>
                    <a:p>
                      <a:r>
                        <a:rPr lang="en-US" sz="2400" dirty="0" smtClean="0"/>
                        <a:t>Excellent (~3-6mm)</a:t>
                      </a:r>
                      <a:endParaRPr lang="en-US" sz="2400" dirty="0"/>
                    </a:p>
                  </a:txBody>
                  <a:tcPr marT="45717" marB="45717"/>
                </a:tc>
                <a:tc>
                  <a:txBody>
                    <a:bodyPr/>
                    <a:lstStyle/>
                    <a:p>
                      <a:r>
                        <a:rPr lang="en-US" sz="2400" dirty="0" smtClean="0"/>
                        <a:t>Non-invasive</a:t>
                      </a:r>
                      <a:endParaRPr lang="en-US" sz="2400" dirty="0"/>
                    </a:p>
                  </a:txBody>
                  <a:tcPr marT="45717" marB="45717"/>
                </a:tc>
              </a:tr>
            </a:tbl>
          </a:graphicData>
        </a:graphic>
      </p:graphicFrame>
      <p:pic>
        <p:nvPicPr>
          <p:cNvPr id="24609" name="Picture 2" descr="http://www.geisinger.org/bin/f/r/pet_scan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439" y="4152087"/>
            <a:ext cx="1661561" cy="1009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514600"/>
            <a:ext cx="1219200" cy="146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1" name="Picture 4" descr="http://www.spineandsportssolutions.com/page38/page42/files/350px-modern_3t_mr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562600"/>
            <a:ext cx="160020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2" name="Picture 6" descr="http://entersection.com/wordpress/wp-content/uploads/2010/01/eeg_ca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066800"/>
            <a:ext cx="1055688" cy="130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59551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ctrTitle"/>
          </p:nvPr>
        </p:nvSpPr>
        <p:spPr/>
        <p:txBody>
          <a:bodyPr/>
          <a:lstStyle/>
          <a:p>
            <a:pPr algn="ctr" eaLnBrk="1" fontAlgn="auto" hangingPunct="1">
              <a:spcAft>
                <a:spcPts val="0"/>
              </a:spcAft>
              <a:defRPr/>
            </a:pPr>
            <a:r>
              <a:rPr lang="en-US" dirty="0">
                <a:ea typeface="+mj-ea"/>
                <a:cs typeface="+mj-cs"/>
              </a:rPr>
              <a:t>The Nervous </a:t>
            </a:r>
            <a:r>
              <a:rPr lang="en-US" dirty="0" smtClean="0">
                <a:ea typeface="+mj-ea"/>
                <a:cs typeface="+mj-cs"/>
              </a:rPr>
              <a:t>System</a:t>
            </a:r>
            <a:endParaRPr lang="en-US" dirty="0">
              <a:ea typeface="+mj-ea"/>
              <a:cs typeface="+mj-cs"/>
            </a:endParaRPr>
          </a:p>
        </p:txBody>
      </p:sp>
    </p:spTree>
    <p:extLst>
      <p:ext uri="{BB962C8B-B14F-4D97-AF65-F5344CB8AC3E}">
        <p14:creationId xmlns:p14="http://schemas.microsoft.com/office/powerpoint/2010/main" val="2806497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title"/>
          </p:nvPr>
        </p:nvSpPr>
        <p:spPr>
          <a:xfrm>
            <a:off x="179388" y="476250"/>
            <a:ext cx="8280400" cy="825500"/>
          </a:xfrm>
        </p:spPr>
        <p:txBody>
          <a:bodyPr>
            <a:normAutofit fontScale="90000"/>
          </a:bodyPr>
          <a:lstStyle/>
          <a:p>
            <a:pPr eaLnBrk="1" hangingPunct="1"/>
            <a:r>
              <a:rPr lang="en-GB" altLang="en-US" sz="3800" i="1" smtClean="0">
                <a:ea typeface="ＭＳ Ｐゴシック" pitchFamily="34" charset="-128"/>
              </a:rPr>
              <a:t>Phrenology (Franz Joseph Gall,1796)</a:t>
            </a:r>
            <a:br>
              <a:rPr lang="en-GB" altLang="en-US" sz="3800" i="1" smtClean="0">
                <a:ea typeface="ＭＳ Ｐゴシック" pitchFamily="34" charset="-128"/>
              </a:rPr>
            </a:br>
            <a:endParaRPr lang="en-GB" altLang="en-US" sz="3800" i="1" smtClean="0">
              <a:ea typeface="ＭＳ Ｐゴシック" pitchFamily="34" charset="-128"/>
            </a:endParaRPr>
          </a:p>
        </p:txBody>
      </p:sp>
      <p:sp>
        <p:nvSpPr>
          <p:cNvPr id="48130" name="Rectangle 8"/>
          <p:cNvSpPr>
            <a:spLocks noGrp="1" noChangeArrowheads="1"/>
          </p:cNvSpPr>
          <p:nvPr>
            <p:ph type="body" sz="half" idx="1"/>
          </p:nvPr>
        </p:nvSpPr>
        <p:spPr>
          <a:xfrm>
            <a:off x="609600" y="1484313"/>
            <a:ext cx="3886200" cy="3889375"/>
          </a:xfrm>
        </p:spPr>
        <p:txBody>
          <a:bodyPr/>
          <a:lstStyle/>
          <a:p>
            <a:pPr eaLnBrk="1" hangingPunct="1">
              <a:lnSpc>
                <a:spcPct val="90000"/>
              </a:lnSpc>
            </a:pPr>
            <a:r>
              <a:rPr lang="en-GB" altLang="en-US" sz="2000" dirty="0" smtClean="0">
                <a:ea typeface="ＭＳ Ｐゴシック" pitchFamily="34" charset="-128"/>
              </a:rPr>
              <a:t>Different parts of cortex serve different functions</a:t>
            </a:r>
          </a:p>
          <a:p>
            <a:pPr eaLnBrk="1" hangingPunct="1">
              <a:lnSpc>
                <a:spcPct val="90000"/>
              </a:lnSpc>
            </a:pPr>
            <a:endParaRPr lang="en-GB" altLang="en-US" sz="2000" dirty="0" smtClean="0">
              <a:ea typeface="ＭＳ Ｐゴシック" pitchFamily="34" charset="-128"/>
            </a:endParaRPr>
          </a:p>
          <a:p>
            <a:pPr eaLnBrk="1" hangingPunct="1">
              <a:lnSpc>
                <a:spcPct val="90000"/>
              </a:lnSpc>
            </a:pPr>
            <a:r>
              <a:rPr lang="en-GB" altLang="en-US" sz="2000" dirty="0" smtClean="0">
                <a:ea typeface="ＭＳ Ｐゴシック" pitchFamily="34" charset="-128"/>
              </a:rPr>
              <a:t>Differences in personality traits manifest in differences in cortical size and bumps on skull</a:t>
            </a:r>
          </a:p>
          <a:p>
            <a:pPr eaLnBrk="1" hangingPunct="1">
              <a:lnSpc>
                <a:spcPct val="90000"/>
              </a:lnSpc>
            </a:pPr>
            <a:endParaRPr lang="en-GB" altLang="en-US" sz="2000" dirty="0" smtClean="0">
              <a:ea typeface="ＭＳ Ｐゴシック" pitchFamily="34" charset="-128"/>
            </a:endParaRPr>
          </a:p>
          <a:p>
            <a:pPr eaLnBrk="1" hangingPunct="1">
              <a:lnSpc>
                <a:spcPct val="90000"/>
              </a:lnSpc>
            </a:pPr>
            <a:r>
              <a:rPr lang="en-GB" altLang="en-US" sz="2000" dirty="0" smtClean="0">
                <a:ea typeface="ＭＳ Ｐゴシック" pitchFamily="34" charset="-128"/>
              </a:rPr>
              <a:t>Crude division of psychological traits (e.g. "love of animals") and not grounded in science</a:t>
            </a:r>
          </a:p>
          <a:p>
            <a:pPr eaLnBrk="1" hangingPunct="1">
              <a:lnSpc>
                <a:spcPct val="90000"/>
              </a:lnSpc>
            </a:pPr>
            <a:endParaRPr lang="en-GB" altLang="en-US" sz="2000" dirty="0" smtClean="0">
              <a:ea typeface="ＭＳ Ｐゴシック" pitchFamily="34" charset="-128"/>
            </a:endParaRPr>
          </a:p>
        </p:txBody>
      </p:sp>
      <p:pic>
        <p:nvPicPr>
          <p:cNvPr id="48131" name="Picture 11" descr="lec 1 0f 10 slide 4 lec 1 0f 20 slid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59363" y="1600200"/>
            <a:ext cx="3062287" cy="3844925"/>
          </a:xfrm>
        </p:spPr>
      </p:pic>
      <p:sp>
        <p:nvSpPr>
          <p:cNvPr id="48132" name="Text Box 12"/>
          <p:cNvSpPr txBox="1">
            <a:spLocks noChangeArrowheads="1"/>
          </p:cNvSpPr>
          <p:nvPr/>
        </p:nvSpPr>
        <p:spPr bwMode="auto">
          <a:xfrm>
            <a:off x="827088" y="5661025"/>
            <a:ext cx="74898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GB" altLang="en-US" sz="1800">
                <a:solidFill>
                  <a:srgbClr val="FFFFFF"/>
                </a:solidFill>
              </a:rPr>
              <a:t>				  Mark Sykes/Science Photo Library</a:t>
            </a:r>
            <a:endParaRPr lang="en-US" altLang="en-US" sz="1800">
              <a:solidFill>
                <a:srgbClr val="FFFFFF"/>
              </a:solidFill>
            </a:endParaRPr>
          </a:p>
        </p:txBody>
      </p:sp>
    </p:spTree>
    <p:extLst>
      <p:ext uri="{BB962C8B-B14F-4D97-AF65-F5344CB8AC3E}">
        <p14:creationId xmlns:p14="http://schemas.microsoft.com/office/powerpoint/2010/main" val="11090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1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NS"/>
          <p:cNvPicPr>
            <a:picLocks noChangeAspect="1" noChangeArrowheads="1"/>
          </p:cNvPicPr>
          <p:nvPr/>
        </p:nvPicPr>
        <p:blipFill>
          <a:blip r:embed="rId3">
            <a:clrChange>
              <a:clrFrom>
                <a:srgbClr val="8F8F8F"/>
              </a:clrFrom>
              <a:clrTo>
                <a:srgbClr val="8F8F8F">
                  <a:alpha val="0"/>
                </a:srgbClr>
              </a:clrTo>
            </a:clrChange>
            <a:extLst>
              <a:ext uri="{28A0092B-C50C-407E-A947-70E740481C1C}">
                <a14:useLocalDpi xmlns:a14="http://schemas.microsoft.com/office/drawing/2010/main" val="0"/>
              </a:ext>
            </a:extLst>
          </a:blip>
          <a:srcRect/>
          <a:stretch>
            <a:fillRect/>
          </a:stretch>
        </p:blipFill>
        <p:spPr bwMode="auto">
          <a:xfrm>
            <a:off x="2149475" y="1295400"/>
            <a:ext cx="4805363"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1" name="Title 1"/>
          <p:cNvSpPr>
            <a:spLocks noGrp="1"/>
          </p:cNvSpPr>
          <p:nvPr>
            <p:ph type="title"/>
          </p:nvPr>
        </p:nvSpPr>
        <p:spPr/>
        <p:txBody>
          <a:bodyPr>
            <a:normAutofit fontScale="90000"/>
          </a:bodyPr>
          <a:lstStyle/>
          <a:p>
            <a:pPr eaLnBrk="1" hangingPunct="1">
              <a:lnSpc>
                <a:spcPts val="4000"/>
              </a:lnSpc>
            </a:pPr>
            <a:r>
              <a:rPr lang="en-US" b="1">
                <a:solidFill>
                  <a:srgbClr val="3AA082"/>
                </a:solidFill>
                <a:latin typeface="Calibri" charset="0"/>
                <a:ea typeface="ＭＳ Ｐゴシック" charset="0"/>
              </a:rPr>
              <a:t>The Inner and Outer Parts of the Nervous System</a:t>
            </a:r>
          </a:p>
        </p:txBody>
      </p:sp>
      <p:sp>
        <p:nvSpPr>
          <p:cNvPr id="17412" name="Content Placeholder 2"/>
          <p:cNvSpPr>
            <a:spLocks noGrp="1"/>
          </p:cNvSpPr>
          <p:nvPr>
            <p:ph sz="half" idx="1"/>
          </p:nvPr>
        </p:nvSpPr>
        <p:spPr>
          <a:xfrm>
            <a:off x="320675" y="1631950"/>
            <a:ext cx="1981200" cy="4643438"/>
          </a:xfrm>
        </p:spPr>
        <p:txBody>
          <a:bodyPr>
            <a:normAutofit fontScale="62500" lnSpcReduction="20000"/>
          </a:bodyPr>
          <a:lstStyle/>
          <a:p>
            <a:pPr marL="0" indent="0" eaLnBrk="1" hangingPunct="1">
              <a:lnSpc>
                <a:spcPts val="2400"/>
              </a:lnSpc>
              <a:spcAft>
                <a:spcPts val="1200"/>
              </a:spcAft>
              <a:buFont typeface="Arial" charset="0"/>
              <a:buNone/>
            </a:pPr>
            <a:r>
              <a:rPr lang="en-US">
                <a:solidFill>
                  <a:srgbClr val="F36F21"/>
                </a:solidFill>
                <a:latin typeface="Calibri" charset="0"/>
                <a:ea typeface="ＭＳ Ｐゴシック" charset="0"/>
              </a:rPr>
              <a:t>The central nervous system [CNS] consists of the brain and spinal cord.</a:t>
            </a:r>
          </a:p>
          <a:p>
            <a:pPr marL="0" indent="0" eaLnBrk="1" hangingPunct="1">
              <a:lnSpc>
                <a:spcPts val="2400"/>
              </a:lnSpc>
              <a:spcAft>
                <a:spcPts val="1200"/>
              </a:spcAft>
              <a:buFont typeface="Arial" charset="0"/>
              <a:buNone/>
            </a:pPr>
            <a:r>
              <a:rPr lang="en-US">
                <a:solidFill>
                  <a:srgbClr val="F36F21"/>
                </a:solidFill>
                <a:latin typeface="Calibri" charset="0"/>
                <a:ea typeface="ＭＳ Ｐゴシック" charset="0"/>
              </a:rPr>
              <a:t>The CNS makes decisions for the body.</a:t>
            </a:r>
          </a:p>
        </p:txBody>
      </p:sp>
      <p:sp>
        <p:nvSpPr>
          <p:cNvPr id="17413" name="Content Placeholder 3"/>
          <p:cNvSpPr>
            <a:spLocks noGrp="1"/>
          </p:cNvSpPr>
          <p:nvPr>
            <p:ph sz="half" idx="2"/>
          </p:nvPr>
        </p:nvSpPr>
        <p:spPr>
          <a:xfrm>
            <a:off x="6816725" y="1416050"/>
            <a:ext cx="2133600" cy="3201988"/>
          </a:xfrm>
        </p:spPr>
        <p:txBody>
          <a:bodyPr>
            <a:normAutofit fontScale="62500" lnSpcReduction="20000"/>
          </a:bodyPr>
          <a:lstStyle/>
          <a:p>
            <a:pPr marL="0" indent="0" eaLnBrk="1" hangingPunct="1">
              <a:lnSpc>
                <a:spcPts val="2400"/>
              </a:lnSpc>
              <a:spcAft>
                <a:spcPts val="1200"/>
              </a:spcAft>
              <a:buFont typeface="Arial" charset="0"/>
              <a:buNone/>
            </a:pPr>
            <a:r>
              <a:rPr lang="en-US">
                <a:solidFill>
                  <a:srgbClr val="AA7A2B"/>
                </a:solidFill>
                <a:latin typeface="Calibri" charset="0"/>
                <a:ea typeface="ＭＳ Ｐゴシック" charset="0"/>
              </a:rPr>
              <a:t>The peripheral nervous system [PNS] consists of ‘the rest’ of the nervous system.  </a:t>
            </a:r>
          </a:p>
          <a:p>
            <a:pPr marL="0" indent="0" eaLnBrk="1" hangingPunct="1">
              <a:lnSpc>
                <a:spcPts val="2400"/>
              </a:lnSpc>
              <a:spcAft>
                <a:spcPts val="1200"/>
              </a:spcAft>
              <a:buFont typeface="Arial" charset="0"/>
              <a:buNone/>
            </a:pPr>
            <a:r>
              <a:rPr lang="en-US">
                <a:solidFill>
                  <a:srgbClr val="AA7A2B"/>
                </a:solidFill>
                <a:latin typeface="Calibri" charset="0"/>
                <a:ea typeface="ＭＳ Ｐゴシック" charset="0"/>
              </a:rPr>
              <a:t>The PNS gathers and sends  information to and from the rest of the body.</a:t>
            </a:r>
            <a:endParaRPr lang="en-US" sz="3200">
              <a:solidFill>
                <a:srgbClr val="AA7A2B"/>
              </a:solidFill>
              <a:latin typeface="Calibri" charset="0"/>
              <a:ea typeface="ＭＳ Ｐゴシック" charset="0"/>
            </a:endParaRPr>
          </a:p>
        </p:txBody>
      </p:sp>
      <p:cxnSp>
        <p:nvCxnSpPr>
          <p:cNvPr id="7" name="Straight Connector 6"/>
          <p:cNvCxnSpPr/>
          <p:nvPr/>
        </p:nvCxnSpPr>
        <p:spPr>
          <a:xfrm>
            <a:off x="3429000" y="2362200"/>
            <a:ext cx="0" cy="1828800"/>
          </a:xfrm>
          <a:prstGeom prst="line">
            <a:avLst/>
          </a:prstGeom>
          <a:ln w="76200">
            <a:solidFill>
              <a:srgbClr val="E2490C"/>
            </a:solidFill>
          </a:ln>
        </p:spPr>
        <p:style>
          <a:lnRef idx="1">
            <a:schemeClr val="accent1"/>
          </a:lnRef>
          <a:fillRef idx="0">
            <a:schemeClr val="accent1"/>
          </a:fillRef>
          <a:effectRef idx="0">
            <a:schemeClr val="accent1"/>
          </a:effectRef>
          <a:fontRef idx="minor">
            <a:schemeClr val="tx1"/>
          </a:fontRef>
        </p:style>
      </p:cxnSp>
      <p:sp>
        <p:nvSpPr>
          <p:cNvPr id="17415" name="Slide Number Placeholder 8"/>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308A9B17-A714-654A-9F95-C060AC3B8836}" type="slidenum">
              <a:rPr lang="en-US" sz="1200">
                <a:solidFill>
                  <a:srgbClr val="898989"/>
                </a:solidFill>
                <a:cs typeface="Arial" charset="0"/>
              </a:rPr>
              <a:pPr/>
              <a:t>50</a:t>
            </a:fld>
            <a:endParaRPr lang="en-US" sz="1200">
              <a:solidFill>
                <a:srgbClr val="898989"/>
              </a:solidFill>
              <a:cs typeface="Arial" charset="0"/>
            </a:endParaRPr>
          </a:p>
        </p:txBody>
      </p:sp>
    </p:spTree>
    <p:extLst>
      <p:ext uri="{BB962C8B-B14F-4D97-AF65-F5344CB8AC3E}">
        <p14:creationId xmlns:p14="http://schemas.microsoft.com/office/powerpoint/2010/main" val="19297749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fontAlgn="auto" hangingPunct="1">
              <a:spcAft>
                <a:spcPts val="0"/>
              </a:spcAft>
              <a:defRPr/>
            </a:pPr>
            <a:r>
              <a:rPr lang="en-US">
                <a:ea typeface="+mj-ea"/>
                <a:cs typeface="+mj-cs"/>
              </a:rPr>
              <a:t>Types of Neurons</a:t>
            </a:r>
          </a:p>
        </p:txBody>
      </p:sp>
      <p:sp>
        <p:nvSpPr>
          <p:cNvPr id="33794" name="Rectangle 3"/>
          <p:cNvSpPr>
            <a:spLocks noGrp="1" noChangeArrowheads="1"/>
          </p:cNvSpPr>
          <p:nvPr>
            <p:ph idx="1"/>
          </p:nvPr>
        </p:nvSpPr>
        <p:spPr>
          <a:xfrm>
            <a:off x="622300" y="2024063"/>
            <a:ext cx="8229600" cy="4071937"/>
          </a:xfrm>
        </p:spPr>
        <p:txBody>
          <a:bodyPr/>
          <a:lstStyle/>
          <a:p>
            <a:pPr eaLnBrk="1" hangingPunct="1">
              <a:lnSpc>
                <a:spcPct val="90000"/>
              </a:lnSpc>
            </a:pPr>
            <a:r>
              <a:rPr lang="en-US" b="1">
                <a:solidFill>
                  <a:schemeClr val="accent1"/>
                </a:solidFill>
                <a:latin typeface="Arial" charset="0"/>
              </a:rPr>
              <a:t>Interneurons</a:t>
            </a:r>
            <a:r>
              <a:rPr lang="en-US">
                <a:latin typeface="Arial" charset="0"/>
              </a:rPr>
              <a:t> exist only in the central nervous system</a:t>
            </a:r>
          </a:p>
          <a:p>
            <a:pPr eaLnBrk="1" hangingPunct="1">
              <a:lnSpc>
                <a:spcPct val="90000"/>
              </a:lnSpc>
            </a:pPr>
            <a:r>
              <a:rPr lang="en-US" b="1">
                <a:solidFill>
                  <a:schemeClr val="accent1"/>
                </a:solidFill>
                <a:latin typeface="Arial" charset="0"/>
              </a:rPr>
              <a:t>Sensory neurons</a:t>
            </a:r>
            <a:r>
              <a:rPr lang="en-US">
                <a:latin typeface="Arial" charset="0"/>
              </a:rPr>
              <a:t> carry information to the central nervous system from sensory receptors in the eyes, muscles, and glands</a:t>
            </a:r>
          </a:p>
          <a:p>
            <a:pPr eaLnBrk="1" hangingPunct="1">
              <a:lnSpc>
                <a:spcPct val="90000"/>
              </a:lnSpc>
            </a:pPr>
            <a:r>
              <a:rPr lang="en-US" b="1">
                <a:solidFill>
                  <a:schemeClr val="accent1"/>
                </a:solidFill>
                <a:latin typeface="Arial" charset="0"/>
              </a:rPr>
              <a:t>Motor neurons</a:t>
            </a:r>
            <a:r>
              <a:rPr lang="en-US">
                <a:latin typeface="Arial" charset="0"/>
              </a:rPr>
              <a:t> carry movement commands from the central nervous system to the rest of the body</a:t>
            </a:r>
          </a:p>
        </p:txBody>
      </p:sp>
    </p:spTree>
    <p:extLst>
      <p:ext uri="{BB962C8B-B14F-4D97-AF65-F5344CB8AC3E}">
        <p14:creationId xmlns:p14="http://schemas.microsoft.com/office/powerpoint/2010/main" val="19442417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1314450"/>
          </a:xfrm>
        </p:spPr>
        <p:txBody>
          <a:bodyPr/>
          <a:lstStyle/>
          <a:p>
            <a:pPr eaLnBrk="1" hangingPunct="1"/>
            <a:r>
              <a:rPr lang="en-US" b="1">
                <a:solidFill>
                  <a:srgbClr val="A0366C"/>
                </a:solidFill>
                <a:latin typeface="Calibri" charset="0"/>
                <a:ea typeface="ＭＳ Ｐゴシック" charset="0"/>
              </a:rPr>
              <a:t>More Parts of the Nervous System</a:t>
            </a:r>
          </a:p>
        </p:txBody>
      </p:sp>
      <p:pic>
        <p:nvPicPr>
          <p:cNvPr id="18435" name="Content Placeholder 3" descr="MyPEL2e_fig_2_03.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3525" y="1219200"/>
            <a:ext cx="8347075" cy="5334000"/>
          </a:xfrm>
        </p:spPr>
      </p:pic>
      <p:sp>
        <p:nvSpPr>
          <p:cNvPr id="18436"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8E678D32-42D4-AE4B-84AB-0A9915AFA5CE}" type="slidenum">
              <a:rPr lang="en-US" sz="1200">
                <a:solidFill>
                  <a:srgbClr val="898989"/>
                </a:solidFill>
                <a:cs typeface="Arial" charset="0"/>
              </a:rPr>
              <a:pPr/>
              <a:t>52</a:t>
            </a:fld>
            <a:endParaRPr lang="en-US" sz="1200">
              <a:solidFill>
                <a:srgbClr val="898989"/>
              </a:solidFill>
              <a:cs typeface="Arial" charset="0"/>
            </a:endParaRPr>
          </a:p>
        </p:txBody>
      </p:sp>
    </p:spTree>
    <p:extLst>
      <p:ext uri="{BB962C8B-B14F-4D97-AF65-F5344CB8AC3E}">
        <p14:creationId xmlns:p14="http://schemas.microsoft.com/office/powerpoint/2010/main" val="2187220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1039813"/>
            <a:ext cx="3352800" cy="1177925"/>
          </a:xfrm>
        </p:spPr>
        <p:txBody>
          <a:bodyPr>
            <a:normAutofit fontScale="90000"/>
          </a:bodyPr>
          <a:lstStyle/>
          <a:p>
            <a:pPr eaLnBrk="1" hangingPunct="1">
              <a:lnSpc>
                <a:spcPts val="4000"/>
              </a:lnSpc>
            </a:pPr>
            <a:r>
              <a:rPr lang="en-US" sz="4000" b="1">
                <a:solidFill>
                  <a:srgbClr val="A0366C"/>
                </a:solidFill>
                <a:latin typeface="Calibri" charset="0"/>
                <a:ea typeface="ＭＳ Ｐゴシック" charset="0"/>
              </a:rPr>
              <a:t>The Autonomic</a:t>
            </a:r>
            <a:br>
              <a:rPr lang="en-US" sz="4000" b="1">
                <a:solidFill>
                  <a:srgbClr val="A0366C"/>
                </a:solidFill>
                <a:latin typeface="Calibri" charset="0"/>
                <a:ea typeface="ＭＳ Ｐゴシック" charset="0"/>
              </a:rPr>
            </a:br>
            <a:r>
              <a:rPr lang="en-US" sz="4000" b="1">
                <a:solidFill>
                  <a:srgbClr val="A0366C"/>
                </a:solidFill>
                <a:latin typeface="Calibri" charset="0"/>
                <a:ea typeface="ＭＳ Ｐゴシック" charset="0"/>
              </a:rPr>
              <a:t>Nervous System:</a:t>
            </a:r>
            <a:br>
              <a:rPr lang="en-US" sz="4000" b="1">
                <a:solidFill>
                  <a:srgbClr val="A0366C"/>
                </a:solidFill>
                <a:latin typeface="Calibri" charset="0"/>
                <a:ea typeface="ＭＳ Ｐゴシック" charset="0"/>
              </a:rPr>
            </a:br>
            <a:r>
              <a:rPr lang="en-US" sz="4000" b="1">
                <a:solidFill>
                  <a:srgbClr val="A0366C"/>
                </a:solidFill>
                <a:latin typeface="Calibri" charset="0"/>
                <a:ea typeface="ＭＳ Ｐゴシック" charset="0"/>
              </a:rPr>
              <a:t/>
            </a:r>
            <a:br>
              <a:rPr lang="en-US" sz="4000" b="1">
                <a:solidFill>
                  <a:srgbClr val="A0366C"/>
                </a:solidFill>
                <a:latin typeface="Calibri" charset="0"/>
                <a:ea typeface="ＭＳ Ｐゴシック" charset="0"/>
              </a:rPr>
            </a:br>
            <a:endParaRPr lang="en-US" sz="3200">
              <a:latin typeface="Calibri" charset="0"/>
              <a:ea typeface="ＭＳ Ｐゴシック" charset="0"/>
            </a:endParaRPr>
          </a:p>
        </p:txBody>
      </p:sp>
      <p:pic>
        <p:nvPicPr>
          <p:cNvPr id="19459" name="Content Placeholder 3" descr="MyPEL2e_fig_2_04.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165475" y="322263"/>
            <a:ext cx="5943600" cy="6477000"/>
          </a:xfrm>
        </p:spPr>
      </p:pic>
      <p:sp>
        <p:nvSpPr>
          <p:cNvPr id="19460" name="Rectangle 2"/>
          <p:cNvSpPr>
            <a:spLocks noChangeArrowheads="1"/>
          </p:cNvSpPr>
          <p:nvPr/>
        </p:nvSpPr>
        <p:spPr bwMode="auto">
          <a:xfrm>
            <a:off x="149225" y="2509838"/>
            <a:ext cx="3016250" cy="4401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ts val="2800"/>
              </a:lnSpc>
            </a:pPr>
            <a:r>
              <a:rPr lang="en-US" sz="3200" dirty="0">
                <a:solidFill>
                  <a:srgbClr val="444EA2"/>
                </a:solidFill>
              </a:rPr>
              <a:t>The sympathetic </a:t>
            </a:r>
            <a:r>
              <a:rPr lang="en-US" sz="3200" dirty="0">
                <a:solidFill>
                  <a:srgbClr val="000000"/>
                </a:solidFill>
              </a:rPr>
              <a:t>NS </a:t>
            </a:r>
            <a:r>
              <a:rPr lang="en-US" sz="3200" u="sng" dirty="0" smtClean="0">
                <a:solidFill>
                  <a:srgbClr val="000000"/>
                </a:solidFill>
              </a:rPr>
              <a:t>arouses</a:t>
            </a:r>
          </a:p>
          <a:p>
            <a:pPr algn="ctr">
              <a:lnSpc>
                <a:spcPts val="2800"/>
              </a:lnSpc>
            </a:pPr>
            <a:r>
              <a:rPr lang="en-US" sz="3200" dirty="0">
                <a:solidFill>
                  <a:srgbClr val="000000"/>
                </a:solidFill>
              </a:rPr>
              <a:t/>
            </a:r>
            <a:br>
              <a:rPr lang="en-US" sz="3200" dirty="0">
                <a:solidFill>
                  <a:srgbClr val="000000"/>
                </a:solidFill>
              </a:rPr>
            </a:br>
            <a:r>
              <a:rPr lang="en-US" sz="3200" dirty="0">
                <a:solidFill>
                  <a:srgbClr val="000000"/>
                </a:solidFill>
              </a:rPr>
              <a:t>(fight-or-flight)</a:t>
            </a:r>
            <a:br>
              <a:rPr lang="en-US" sz="3200" dirty="0">
                <a:solidFill>
                  <a:srgbClr val="000000"/>
                </a:solidFill>
              </a:rPr>
            </a:br>
            <a:r>
              <a:rPr lang="en-US" sz="3200" dirty="0">
                <a:solidFill>
                  <a:srgbClr val="000000"/>
                </a:solidFill>
              </a:rPr>
              <a:t/>
            </a:r>
            <a:br>
              <a:rPr lang="en-US" sz="3200" dirty="0">
                <a:solidFill>
                  <a:srgbClr val="000000"/>
                </a:solidFill>
              </a:rPr>
            </a:br>
            <a:r>
              <a:rPr lang="en-US" sz="3200" dirty="0">
                <a:solidFill>
                  <a:srgbClr val="000000"/>
                </a:solidFill>
              </a:rPr>
              <a:t>The </a:t>
            </a:r>
            <a:r>
              <a:rPr lang="en-US" sz="2800" dirty="0">
                <a:solidFill>
                  <a:srgbClr val="444EA2"/>
                </a:solidFill>
              </a:rPr>
              <a:t>parasympathetic</a:t>
            </a:r>
            <a:r>
              <a:rPr lang="en-US" sz="2800" u="sng" dirty="0">
                <a:solidFill>
                  <a:srgbClr val="002060"/>
                </a:solidFill>
              </a:rPr>
              <a:t> </a:t>
            </a:r>
            <a:r>
              <a:rPr lang="en-US" sz="3200" dirty="0">
                <a:solidFill>
                  <a:srgbClr val="000000"/>
                </a:solidFill>
              </a:rPr>
              <a:t>NS </a:t>
            </a:r>
            <a:r>
              <a:rPr lang="en-US" sz="3200" u="sng" dirty="0" smtClean="0">
                <a:solidFill>
                  <a:srgbClr val="000000"/>
                </a:solidFill>
              </a:rPr>
              <a:t>calms</a:t>
            </a:r>
          </a:p>
          <a:p>
            <a:pPr algn="ctr">
              <a:lnSpc>
                <a:spcPts val="2800"/>
              </a:lnSpc>
            </a:pPr>
            <a:r>
              <a:rPr lang="en-US" sz="3200" dirty="0">
                <a:solidFill>
                  <a:srgbClr val="000000"/>
                </a:solidFill>
              </a:rPr>
              <a:t/>
            </a:r>
            <a:br>
              <a:rPr lang="en-US" sz="3200" dirty="0">
                <a:solidFill>
                  <a:srgbClr val="000000"/>
                </a:solidFill>
              </a:rPr>
            </a:br>
            <a:r>
              <a:rPr lang="en-US" sz="2800" dirty="0">
                <a:solidFill>
                  <a:srgbClr val="000000"/>
                </a:solidFill>
              </a:rPr>
              <a:t>(rest and digest)</a:t>
            </a:r>
            <a:r>
              <a:rPr lang="en-US" sz="3200" dirty="0">
                <a:solidFill>
                  <a:srgbClr val="002060"/>
                </a:solidFill>
              </a:rPr>
              <a:t/>
            </a:r>
            <a:br>
              <a:rPr lang="en-US" sz="3200" dirty="0">
                <a:solidFill>
                  <a:srgbClr val="002060"/>
                </a:solidFill>
              </a:rPr>
            </a:br>
            <a:endParaRPr lang="en-US" sz="3200" dirty="0">
              <a:solidFill>
                <a:srgbClr val="000000"/>
              </a:solidFill>
            </a:endParaRPr>
          </a:p>
        </p:txBody>
      </p:sp>
      <p:sp>
        <p:nvSpPr>
          <p:cNvPr id="1946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D6EEDAAB-055C-804B-84A0-1E3199A2B577}" type="slidenum">
              <a:rPr lang="en-US" sz="1200">
                <a:solidFill>
                  <a:srgbClr val="898989"/>
                </a:solidFill>
                <a:cs typeface="Arial" charset="0"/>
              </a:rPr>
              <a:pPr/>
              <a:t>53</a:t>
            </a:fld>
            <a:endParaRPr lang="en-US" sz="1200">
              <a:solidFill>
                <a:srgbClr val="898989"/>
              </a:solidFill>
              <a:cs typeface="Arial" charset="0"/>
            </a:endParaRPr>
          </a:p>
        </p:txBody>
      </p:sp>
    </p:spTree>
    <p:extLst>
      <p:ext uri="{BB962C8B-B14F-4D97-AF65-F5344CB8AC3E}">
        <p14:creationId xmlns:p14="http://schemas.microsoft.com/office/powerpoint/2010/main" val="6670782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MyPEL2e_fig_2_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1393825"/>
            <a:ext cx="4511675" cy="444976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Title 1"/>
          <p:cNvSpPr>
            <a:spLocks noGrp="1"/>
          </p:cNvSpPr>
          <p:nvPr>
            <p:ph type="title"/>
          </p:nvPr>
        </p:nvSpPr>
        <p:spPr>
          <a:xfrm>
            <a:off x="0" y="0"/>
            <a:ext cx="9144000" cy="1292225"/>
          </a:xfrm>
          <a:solidFill>
            <a:srgbClr val="F36F21"/>
          </a:solidFill>
        </p:spPr>
        <p:txBody>
          <a:bodyPr lIns="274320"/>
          <a:lstStyle/>
          <a:p>
            <a:pPr algn="l" eaLnBrk="1" hangingPunct="1">
              <a:lnSpc>
                <a:spcPts val="4200"/>
              </a:lnSpc>
            </a:pPr>
            <a:r>
              <a:rPr lang="en-US" b="1">
                <a:solidFill>
                  <a:srgbClr val="F8F6E3"/>
                </a:solidFill>
                <a:latin typeface="Calibri" charset="0"/>
                <a:ea typeface="ＭＳ Ｐゴシック" charset="0"/>
              </a:rPr>
              <a:t>The Body’s “Slow but Sure” </a:t>
            </a:r>
            <a:br>
              <a:rPr lang="en-US" b="1">
                <a:solidFill>
                  <a:srgbClr val="F8F6E3"/>
                </a:solidFill>
                <a:latin typeface="Calibri" charset="0"/>
                <a:ea typeface="ＭＳ Ｐゴシック" charset="0"/>
              </a:rPr>
            </a:br>
            <a:r>
              <a:rPr lang="en-US" b="1">
                <a:solidFill>
                  <a:srgbClr val="F8F6E3"/>
                </a:solidFill>
                <a:latin typeface="Calibri" charset="0"/>
                <a:ea typeface="ＭＳ Ｐゴシック" charset="0"/>
              </a:rPr>
              <a:t>Endocrine Message System</a:t>
            </a:r>
          </a:p>
        </p:txBody>
      </p:sp>
      <p:sp>
        <p:nvSpPr>
          <p:cNvPr id="5" name="Content Placeholder 2"/>
          <p:cNvSpPr>
            <a:spLocks noGrp="1"/>
          </p:cNvSpPr>
          <p:nvPr>
            <p:ph idx="1"/>
          </p:nvPr>
        </p:nvSpPr>
        <p:spPr>
          <a:xfrm>
            <a:off x="285750" y="1308100"/>
            <a:ext cx="3554413" cy="4292600"/>
          </a:xfrm>
        </p:spPr>
        <p:txBody>
          <a:bodyPr>
            <a:normAutofit fontScale="85000" lnSpcReduction="10000"/>
          </a:bodyPr>
          <a:lstStyle/>
          <a:p>
            <a:pPr eaLnBrk="1" hangingPunct="1">
              <a:lnSpc>
                <a:spcPts val="2400"/>
              </a:lnSpc>
              <a:buFont typeface="Wingdings" charset="0"/>
              <a:buChar char="§"/>
            </a:pPr>
            <a:r>
              <a:rPr lang="en-US" sz="2800">
                <a:latin typeface="Calibri" charset="0"/>
                <a:ea typeface="ＭＳ Ｐゴシック" charset="0"/>
              </a:rPr>
              <a:t>The endocrine system sends molecules as</a:t>
            </a:r>
            <a:r>
              <a:rPr lang="en-US" sz="2800" b="1">
                <a:latin typeface="Calibri" charset="0"/>
                <a:ea typeface="ＭＳ Ｐゴシック" charset="0"/>
              </a:rPr>
              <a:t> messages, </a:t>
            </a:r>
            <a:r>
              <a:rPr lang="en-US" sz="2800">
                <a:latin typeface="Calibri" charset="0"/>
                <a:ea typeface="ＭＳ Ｐゴシック" charset="0"/>
              </a:rPr>
              <a:t>just like the nervous system, but it sends them</a:t>
            </a:r>
            <a:r>
              <a:rPr lang="en-US" sz="2800" b="1">
                <a:latin typeface="Calibri" charset="0"/>
                <a:ea typeface="ＭＳ Ｐゴシック" charset="0"/>
              </a:rPr>
              <a:t> through the bloodstream</a:t>
            </a:r>
            <a:r>
              <a:rPr lang="en-US" sz="2800">
                <a:latin typeface="Calibri" charset="0"/>
                <a:ea typeface="ＭＳ Ｐゴシック" charset="0"/>
              </a:rPr>
              <a:t> instead of across synapses.</a:t>
            </a:r>
          </a:p>
          <a:p>
            <a:pPr eaLnBrk="1" hangingPunct="1">
              <a:lnSpc>
                <a:spcPts val="2400"/>
              </a:lnSpc>
              <a:buFont typeface="Wingdings" charset="0"/>
              <a:buChar char="§"/>
            </a:pPr>
            <a:r>
              <a:rPr lang="en-US" sz="2800">
                <a:latin typeface="Calibri" charset="0"/>
                <a:ea typeface="ＭＳ Ｐゴシック" charset="0"/>
              </a:rPr>
              <a:t>These molecules, called </a:t>
            </a:r>
            <a:r>
              <a:rPr lang="en-US" sz="2800" b="1">
                <a:latin typeface="Calibri" charset="0"/>
                <a:ea typeface="ＭＳ Ｐゴシック" charset="0"/>
              </a:rPr>
              <a:t>hormones</a:t>
            </a:r>
            <a:r>
              <a:rPr lang="en-US" sz="2800">
                <a:latin typeface="Calibri" charset="0"/>
                <a:ea typeface="ＭＳ Ｐゴシック" charset="0"/>
              </a:rPr>
              <a:t>, are produced in various glands around the body.</a:t>
            </a:r>
          </a:p>
          <a:p>
            <a:pPr eaLnBrk="1" hangingPunct="1">
              <a:lnSpc>
                <a:spcPts val="2400"/>
              </a:lnSpc>
              <a:buFont typeface="Wingdings" charset="0"/>
              <a:buChar char="§"/>
            </a:pPr>
            <a:r>
              <a:rPr lang="en-US" sz="2800">
                <a:latin typeface="Calibri" charset="0"/>
                <a:ea typeface="ＭＳ Ｐゴシック" charset="0"/>
              </a:rPr>
              <a:t>The messages go to the brain and other tissues.</a:t>
            </a:r>
          </a:p>
        </p:txBody>
      </p:sp>
      <p:sp>
        <p:nvSpPr>
          <p:cNvPr id="20485"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16D8D46E-2693-BC44-92DB-CE2B19F973F5}" type="slidenum">
              <a:rPr lang="en-US" sz="1200">
                <a:solidFill>
                  <a:srgbClr val="898989"/>
                </a:solidFill>
                <a:cs typeface="Arial" charset="0"/>
              </a:rPr>
              <a:pPr/>
              <a:t>54</a:t>
            </a:fld>
            <a:endParaRPr lang="en-US" sz="1200">
              <a:solidFill>
                <a:srgbClr val="898989"/>
              </a:solidFill>
              <a:cs typeface="Arial" charset="0"/>
            </a:endParaRPr>
          </a:p>
        </p:txBody>
      </p:sp>
      <p:sp>
        <p:nvSpPr>
          <p:cNvPr id="20486" name="Rectangle 4"/>
          <p:cNvSpPr>
            <a:spLocks noChangeArrowheads="1"/>
          </p:cNvSpPr>
          <p:nvPr/>
        </p:nvSpPr>
        <p:spPr bwMode="auto">
          <a:xfrm>
            <a:off x="4833938" y="5786438"/>
            <a:ext cx="3714750" cy="923925"/>
          </a:xfrm>
          <a:prstGeom prst="roundRect">
            <a:avLst>
              <a:gd name="adj" fmla="val 16667"/>
            </a:avLst>
          </a:prstGeom>
          <a:solidFill>
            <a:srgbClr val="A0366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ts val="2000"/>
              </a:lnSpc>
              <a:spcBef>
                <a:spcPct val="20000"/>
              </a:spcBef>
              <a:buFont typeface="Arial" charset="0"/>
              <a:buNone/>
            </a:pPr>
            <a:r>
              <a:rPr lang="en-US" sz="1600" b="1">
                <a:solidFill>
                  <a:srgbClr val="FAC090"/>
                </a:solidFill>
              </a:rPr>
              <a:t>The endocrine system </a:t>
            </a:r>
            <a:r>
              <a:rPr lang="en-US" sz="1600" i="1">
                <a:solidFill>
                  <a:srgbClr val="F8F6E3"/>
                </a:solidFill>
              </a:rPr>
              <a:t>refers to a set of glands that produce chemical messengers called </a:t>
            </a:r>
            <a:r>
              <a:rPr lang="en-US" sz="1600" b="1">
                <a:solidFill>
                  <a:srgbClr val="FAC090"/>
                </a:solidFill>
              </a:rPr>
              <a:t> </a:t>
            </a:r>
            <a:r>
              <a:rPr lang="en-US" sz="1600" i="1">
                <a:solidFill>
                  <a:srgbClr val="F8F6E3"/>
                </a:solidFill>
              </a:rPr>
              <a:t>hormones.</a:t>
            </a:r>
          </a:p>
        </p:txBody>
      </p:sp>
    </p:spTree>
    <p:extLst>
      <p:ext uri="{BB962C8B-B14F-4D97-AF65-F5344CB8AC3E}">
        <p14:creationId xmlns:p14="http://schemas.microsoft.com/office/powerpoint/2010/main" val="4078046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1325" y="1338263"/>
            <a:ext cx="3405188" cy="3154362"/>
          </a:xfrm>
        </p:spPr>
        <p:txBody>
          <a:bodyPr>
            <a:normAutofit fontScale="55000" lnSpcReduction="20000"/>
          </a:bodyPr>
          <a:lstStyle/>
          <a:p>
            <a:pPr marL="514350" indent="-514350" eaLnBrk="1" hangingPunct="1">
              <a:lnSpc>
                <a:spcPts val="2400"/>
              </a:lnSpc>
              <a:spcAft>
                <a:spcPts val="600"/>
              </a:spcAft>
              <a:buFont typeface="Calibri" charset="0"/>
              <a:buAutoNum type="arabicPeriod"/>
            </a:pPr>
            <a:r>
              <a:rPr lang="en-US" sz="2800">
                <a:latin typeface="Calibri" charset="0"/>
                <a:ea typeface="ＭＳ Ｐゴシック" charset="0"/>
              </a:rPr>
              <a:t>The sympathetic “fight or flight” nervous system responds to stress by sending  a message to adrenal glands to release  the hormones listed above.</a:t>
            </a:r>
          </a:p>
          <a:p>
            <a:pPr marL="514350" indent="-514350" eaLnBrk="1" hangingPunct="1">
              <a:lnSpc>
                <a:spcPts val="2400"/>
              </a:lnSpc>
              <a:spcAft>
                <a:spcPts val="600"/>
              </a:spcAft>
              <a:buFont typeface="Calibri" charset="0"/>
              <a:buAutoNum type="arabicPeriod"/>
            </a:pPr>
            <a:r>
              <a:rPr lang="en-US" sz="2800">
                <a:latin typeface="Calibri" charset="0"/>
                <a:ea typeface="ＭＳ Ｐゴシック" charset="0"/>
              </a:rPr>
              <a:t>Effect:  increased heart rate, blood pressure, and blood sugar. These provide ENERGY for  the fight or flight!</a:t>
            </a:r>
          </a:p>
        </p:txBody>
      </p:sp>
      <p:sp>
        <p:nvSpPr>
          <p:cNvPr id="21507" name="Title 1"/>
          <p:cNvSpPr>
            <a:spLocks noGrp="1"/>
          </p:cNvSpPr>
          <p:nvPr>
            <p:ph type="title"/>
          </p:nvPr>
        </p:nvSpPr>
        <p:spPr>
          <a:xfrm>
            <a:off x="0" y="0"/>
            <a:ext cx="9144000" cy="1182688"/>
          </a:xfrm>
          <a:solidFill>
            <a:srgbClr val="F36F21"/>
          </a:solidFill>
        </p:spPr>
        <p:txBody>
          <a:bodyPr lIns="274320"/>
          <a:lstStyle/>
          <a:p>
            <a:pPr algn="l" eaLnBrk="1" hangingPunct="1">
              <a:lnSpc>
                <a:spcPts val="4200"/>
              </a:lnSpc>
            </a:pPr>
            <a:r>
              <a:rPr lang="en-US" b="1">
                <a:solidFill>
                  <a:srgbClr val="F8F6E3"/>
                </a:solidFill>
                <a:latin typeface="Calibri" charset="0"/>
                <a:ea typeface="ＭＳ Ｐゴシック" charset="0"/>
              </a:rPr>
              <a:t>Adrenal Glands</a:t>
            </a:r>
          </a:p>
        </p:txBody>
      </p:sp>
      <p:sp>
        <p:nvSpPr>
          <p:cNvPr id="21508" name="TextBox 10"/>
          <p:cNvSpPr txBox="1">
            <a:spLocks noChangeArrowheads="1"/>
          </p:cNvSpPr>
          <p:nvPr/>
        </p:nvSpPr>
        <p:spPr bwMode="auto">
          <a:xfrm>
            <a:off x="3965575" y="122238"/>
            <a:ext cx="5075238"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nSpc>
                <a:spcPts val="2000"/>
              </a:lnSpc>
            </a:pPr>
            <a:r>
              <a:rPr lang="en-US" sz="2400" b="1" i="1">
                <a:solidFill>
                  <a:srgbClr val="F8F6E3"/>
                </a:solidFill>
                <a:cs typeface="Arial" charset="0"/>
              </a:rPr>
              <a:t>produce hormones such as adrenaline/epinephrine, noradrenaline/norepinephrine, and cortisol.</a:t>
            </a:r>
          </a:p>
        </p:txBody>
      </p:sp>
      <p:pic>
        <p:nvPicPr>
          <p:cNvPr id="2150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88" y="1487488"/>
            <a:ext cx="3398837" cy="4195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0" name="TextBox 5"/>
          <p:cNvSpPr txBox="1">
            <a:spLocks noChangeArrowheads="1"/>
          </p:cNvSpPr>
          <p:nvPr/>
        </p:nvSpPr>
        <p:spPr bwMode="auto">
          <a:xfrm>
            <a:off x="3606800" y="4106863"/>
            <a:ext cx="1447800" cy="400050"/>
          </a:xfrm>
          <a:prstGeom prst="rect">
            <a:avLst/>
          </a:prstGeom>
          <a:solidFill>
            <a:srgbClr val="F36F2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000" b="1">
                <a:solidFill>
                  <a:srgbClr val="F8F6E3"/>
                </a:solidFill>
                <a:cs typeface="Arial" charset="0"/>
              </a:rPr>
              <a:t>Pancreas</a:t>
            </a:r>
          </a:p>
        </p:txBody>
      </p:sp>
      <p:sp>
        <p:nvSpPr>
          <p:cNvPr id="21511" name="TextBox 11"/>
          <p:cNvSpPr txBox="1">
            <a:spLocks noChangeArrowheads="1"/>
          </p:cNvSpPr>
          <p:nvPr/>
        </p:nvSpPr>
        <p:spPr bwMode="auto">
          <a:xfrm>
            <a:off x="3559175" y="1463675"/>
            <a:ext cx="1858963" cy="400050"/>
          </a:xfrm>
          <a:prstGeom prst="rect">
            <a:avLst/>
          </a:prstGeom>
          <a:solidFill>
            <a:srgbClr val="F36F2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000" b="1">
                <a:solidFill>
                  <a:srgbClr val="F8F6E3"/>
                </a:solidFill>
                <a:cs typeface="Arial" charset="0"/>
              </a:rPr>
              <a:t>Adrenal Glands</a:t>
            </a:r>
          </a:p>
        </p:txBody>
      </p:sp>
      <p:sp>
        <p:nvSpPr>
          <p:cNvPr id="21512" name="Slide Number Placeholder 8"/>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C9FB5F5B-B970-0C47-BFDC-AA3E6E42AB74}" type="slidenum">
              <a:rPr lang="en-US" sz="1200">
                <a:solidFill>
                  <a:srgbClr val="898989"/>
                </a:solidFill>
                <a:cs typeface="Arial" charset="0"/>
              </a:rPr>
              <a:pPr/>
              <a:t>55</a:t>
            </a:fld>
            <a:endParaRPr lang="en-US" sz="1200">
              <a:solidFill>
                <a:srgbClr val="898989"/>
              </a:solidFill>
              <a:cs typeface="Arial" charset="0"/>
            </a:endParaRPr>
          </a:p>
        </p:txBody>
      </p:sp>
    </p:spTree>
    <p:extLst>
      <p:ext uri="{BB962C8B-B14F-4D97-AF65-F5344CB8AC3E}">
        <p14:creationId xmlns:p14="http://schemas.microsoft.com/office/powerpoint/2010/main" val="3386041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0"/>
            <a:ext cx="9144000" cy="914400"/>
          </a:xfrm>
          <a:solidFill>
            <a:srgbClr val="F36F21"/>
          </a:solidFill>
        </p:spPr>
        <p:txBody>
          <a:bodyPr lIns="274320"/>
          <a:lstStyle/>
          <a:p>
            <a:pPr algn="l" eaLnBrk="1" hangingPunct="1">
              <a:lnSpc>
                <a:spcPts val="4200"/>
              </a:lnSpc>
            </a:pPr>
            <a:r>
              <a:rPr lang="en-US" b="1">
                <a:solidFill>
                  <a:srgbClr val="F8F6E3"/>
                </a:solidFill>
                <a:latin typeface="Calibri" charset="0"/>
                <a:ea typeface="ＭＳ Ｐゴシック" charset="0"/>
              </a:rPr>
              <a:t>The Pituitary Gland</a:t>
            </a:r>
          </a:p>
        </p:txBody>
      </p:sp>
      <p:pic>
        <p:nvPicPr>
          <p:cNvPr id="22531" name="Picture 3" descr="MyPEL2e_fig_2_05.jpg"/>
          <p:cNvPicPr>
            <a:picLocks noChangeAspect="1"/>
          </p:cNvPicPr>
          <p:nvPr/>
        </p:nvPicPr>
        <p:blipFill>
          <a:blip r:embed="rId3">
            <a:extLst>
              <a:ext uri="{28A0092B-C50C-407E-A947-70E740481C1C}">
                <a14:useLocalDpi xmlns:a14="http://schemas.microsoft.com/office/drawing/2010/main" val="0"/>
              </a:ext>
            </a:extLst>
          </a:blip>
          <a:srcRect l="30656"/>
          <a:stretch>
            <a:fillRect/>
          </a:stretch>
        </p:blipFill>
        <p:spPr bwMode="auto">
          <a:xfrm>
            <a:off x="5051425" y="2119313"/>
            <a:ext cx="4092575" cy="4738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403225" y="1074738"/>
            <a:ext cx="4329113" cy="4754562"/>
          </a:xfrm>
        </p:spPr>
        <p:txBody>
          <a:bodyPr>
            <a:normAutofit fontScale="85000" lnSpcReduction="10000"/>
          </a:bodyPr>
          <a:lstStyle/>
          <a:p>
            <a:pPr eaLnBrk="1" hangingPunct="1">
              <a:lnSpc>
                <a:spcPts val="2400"/>
              </a:lnSpc>
              <a:buFont typeface="Wingdings" charset="0"/>
              <a:buChar char="§"/>
            </a:pPr>
            <a:r>
              <a:rPr lang="en-US" sz="2800">
                <a:latin typeface="Calibri" charset="0"/>
                <a:ea typeface="ＭＳ Ｐゴシック" charset="0"/>
              </a:rPr>
              <a:t>The pituitary gland is the “master gland” of the endocrine system.</a:t>
            </a:r>
          </a:p>
          <a:p>
            <a:pPr eaLnBrk="1" hangingPunct="1">
              <a:lnSpc>
                <a:spcPts val="2400"/>
              </a:lnSpc>
              <a:buFont typeface="Wingdings" charset="0"/>
              <a:buChar char="§"/>
            </a:pPr>
            <a:r>
              <a:rPr lang="en-US" sz="2800">
                <a:latin typeface="Calibri" charset="0"/>
                <a:ea typeface="ＭＳ Ｐゴシック" charset="0"/>
              </a:rPr>
              <a:t> It is controlled through the nervous system by the nearby brain area--the hypothalamus.</a:t>
            </a:r>
          </a:p>
          <a:p>
            <a:pPr eaLnBrk="1" hangingPunct="1">
              <a:lnSpc>
                <a:spcPts val="2400"/>
              </a:lnSpc>
              <a:buFont typeface="Wingdings" charset="0"/>
              <a:buChar char="§"/>
            </a:pPr>
            <a:r>
              <a:rPr lang="en-US" sz="2800">
                <a:latin typeface="Calibri" charset="0"/>
                <a:ea typeface="ＭＳ Ｐゴシック" charset="0"/>
              </a:rPr>
              <a:t>The pituitary gland produces hormones that regulate other glands such as the thyroid.</a:t>
            </a:r>
          </a:p>
          <a:p>
            <a:pPr eaLnBrk="1" hangingPunct="1">
              <a:lnSpc>
                <a:spcPts val="2400"/>
              </a:lnSpc>
              <a:buFont typeface="Wingdings" charset="0"/>
              <a:buChar char="§"/>
            </a:pPr>
            <a:r>
              <a:rPr lang="en-US" sz="2800">
                <a:latin typeface="Calibri" charset="0"/>
                <a:ea typeface="ＭＳ Ｐゴシック" charset="0"/>
              </a:rPr>
              <a:t>It also produces growth hormone (especially during sleep) and oxytocin, the “bonding” hormone.</a:t>
            </a:r>
          </a:p>
        </p:txBody>
      </p:sp>
      <p:sp>
        <p:nvSpPr>
          <p:cNvPr id="22533" name="TextBox 5"/>
          <p:cNvSpPr txBox="1">
            <a:spLocks noChangeArrowheads="1"/>
          </p:cNvSpPr>
          <p:nvPr/>
        </p:nvSpPr>
        <p:spPr bwMode="auto">
          <a:xfrm>
            <a:off x="4792663" y="3219450"/>
            <a:ext cx="1973262" cy="400050"/>
          </a:xfrm>
          <a:prstGeom prst="rect">
            <a:avLst/>
          </a:prstGeom>
          <a:solidFill>
            <a:srgbClr val="F36F2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000" b="1">
                <a:solidFill>
                  <a:srgbClr val="F8F6E3"/>
                </a:solidFill>
                <a:cs typeface="Arial" charset="0"/>
              </a:rPr>
              <a:t>Pituitary gland</a:t>
            </a:r>
          </a:p>
        </p:txBody>
      </p:sp>
      <p:sp>
        <p:nvSpPr>
          <p:cNvPr id="22534"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cs typeface="ＭＳ Ｐゴシック" charset="0"/>
              </a:defRPr>
            </a:lvl1pPr>
            <a:lvl2pPr marL="37931725" indent="-37474525">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34296B19-3873-A84B-9EFC-D2EEA62813B5}" type="slidenum">
              <a:rPr lang="en-US" sz="1200">
                <a:solidFill>
                  <a:srgbClr val="898989"/>
                </a:solidFill>
                <a:cs typeface="Arial" charset="0"/>
              </a:rPr>
              <a:pPr/>
              <a:t>56</a:t>
            </a:fld>
            <a:endParaRPr lang="en-US" sz="1200">
              <a:solidFill>
                <a:srgbClr val="898989"/>
              </a:solidFill>
              <a:cs typeface="Arial" charset="0"/>
            </a:endParaRPr>
          </a:p>
        </p:txBody>
      </p:sp>
    </p:spTree>
    <p:extLst>
      <p:ext uri="{BB962C8B-B14F-4D97-AF65-F5344CB8AC3E}">
        <p14:creationId xmlns:p14="http://schemas.microsoft.com/office/powerpoint/2010/main" val="4246437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Human Brain</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Weighs between 3 and 4 pounds</a:t>
            </a:r>
          </a:p>
          <a:p>
            <a:r>
              <a:rPr lang="en-US" dirty="0" smtClean="0"/>
              <a:t>Is roughly the size of a melon</a:t>
            </a:r>
          </a:p>
          <a:p>
            <a:r>
              <a:rPr lang="en-US" dirty="0" smtClean="0"/>
              <a:t>Estimated to contain a trillion nerve cells, each of which is connected to 10,000 or so others</a:t>
            </a:r>
          </a:p>
          <a:p>
            <a:r>
              <a:rPr lang="en-US" dirty="0" smtClean="0"/>
              <a:t>Total of ten million, billion connections </a:t>
            </a:r>
            <a:endParaRPr lang="en-US" dirty="0"/>
          </a:p>
        </p:txBody>
      </p:sp>
      <p:pic>
        <p:nvPicPr>
          <p:cNvPr id="8" name="Content Placeholder 7"/>
          <p:cNvPicPr>
            <a:picLocks noGrp="1" noChangeAspect="1" noChangeArrowheads="1"/>
          </p:cNvPicPr>
          <p:nvPr>
            <p:ph sz="half" idx="2"/>
          </p:nvPr>
        </p:nvPicPr>
        <p:blipFill>
          <a:blip r:embed="rId2"/>
          <a:stretch>
            <a:fillRect/>
          </a:stretch>
        </p:blipFill>
        <p:spPr bwMode="auto">
          <a:xfrm>
            <a:off x="5773445" y="533400"/>
            <a:ext cx="3160450" cy="2737129"/>
          </a:xfrm>
          <a:prstGeom prst="rect">
            <a:avLst/>
          </a:prstGeom>
          <a:ln>
            <a:noFill/>
          </a:ln>
          <a:effectLst>
            <a:outerShdw blurRad="292100" dist="139700" dir="2700000" algn="tl" rotWithShape="0">
              <a:srgbClr val="333333">
                <a:alpha val="65000"/>
              </a:srgbClr>
            </a:outerShdw>
          </a:effectLst>
        </p:spPr>
      </p:pic>
      <p:sp>
        <p:nvSpPr>
          <p:cNvPr id="10" name="Rectangle 9"/>
          <p:cNvSpPr>
            <a:spLocks noChangeArrowheads="1"/>
          </p:cNvSpPr>
          <p:nvPr/>
        </p:nvSpPr>
        <p:spPr bwMode="auto">
          <a:xfrm>
            <a:off x="5831150" y="3364637"/>
            <a:ext cx="3045041" cy="3375283"/>
          </a:xfrm>
          <a:prstGeom prst="rect">
            <a:avLst/>
          </a:prstGeom>
          <a:solidFill>
            <a:schemeClr val="accent1"/>
          </a:solidFill>
          <a:ln>
            <a:noFill/>
          </a:ln>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1" hangingPunct="1">
              <a:lnSpc>
                <a:spcPts val="2000"/>
              </a:lnSpc>
              <a:spcAft>
                <a:spcPts val="1200"/>
              </a:spcAft>
            </a:pPr>
            <a:r>
              <a:rPr lang="en-US" altLang="en-US" sz="2400" b="1" i="1" dirty="0">
                <a:latin typeface="Calibri" pitchFamily="34" charset="0"/>
              </a:rPr>
              <a:t>Is it possible to ‘understand’ the brain?</a:t>
            </a:r>
          </a:p>
          <a:p>
            <a:pPr algn="ctr" eaLnBrk="1" hangingPunct="1">
              <a:lnSpc>
                <a:spcPts val="2000"/>
              </a:lnSpc>
              <a:spcAft>
                <a:spcPts val="1200"/>
              </a:spcAft>
            </a:pPr>
            <a:r>
              <a:rPr lang="en-US" altLang="en-US" sz="2400" dirty="0">
                <a:latin typeface="Calibri" pitchFamily="34" charset="0"/>
              </a:rPr>
              <a:t>“If the human brain were so simple that we could understand it, we would be so simple that we couldn’t.”</a:t>
            </a:r>
          </a:p>
          <a:p>
            <a:pPr algn="ctr" eaLnBrk="1" hangingPunct="1">
              <a:lnSpc>
                <a:spcPts val="2000"/>
              </a:lnSpc>
              <a:spcAft>
                <a:spcPts val="1200"/>
              </a:spcAft>
            </a:pPr>
            <a:r>
              <a:rPr lang="en-US" altLang="en-US" sz="2400" dirty="0">
                <a:latin typeface="Calibri" pitchFamily="34" charset="0"/>
              </a:rPr>
              <a:t>–Emerson M. Pugh</a:t>
            </a:r>
          </a:p>
          <a:p>
            <a:pPr algn="ctr" eaLnBrk="1" hangingPunct="1">
              <a:lnSpc>
                <a:spcPts val="2000"/>
              </a:lnSpc>
              <a:spcAft>
                <a:spcPts val="1200"/>
              </a:spcAft>
            </a:pPr>
            <a:r>
              <a:rPr lang="en-US" altLang="en-US" sz="2400" i="1" dirty="0">
                <a:latin typeface="Calibri" pitchFamily="34" charset="0"/>
              </a:rPr>
              <a:t>	…but we can try.</a:t>
            </a:r>
            <a:endParaRPr lang="en-US" altLang="en-US" sz="2400" dirty="0">
              <a:latin typeface="Calibri" pitchFamily="34" charset="0"/>
            </a:endParaRPr>
          </a:p>
        </p:txBody>
      </p:sp>
    </p:spTree>
    <p:extLst>
      <p:ext uri="{BB962C8B-B14F-4D97-AF65-F5344CB8AC3E}">
        <p14:creationId xmlns:p14="http://schemas.microsoft.com/office/powerpoint/2010/main" val="148880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5"/>
          <p:cNvSpPr>
            <a:spLocks noGrp="1" noChangeArrowheads="1"/>
          </p:cNvSpPr>
          <p:nvPr>
            <p:ph type="ctrTitle"/>
          </p:nvPr>
        </p:nvSpPr>
        <p:spPr/>
        <p:txBody>
          <a:bodyPr/>
          <a:lstStyle/>
          <a:p>
            <a:pPr algn="ctr" eaLnBrk="1" fontAlgn="auto" hangingPunct="1">
              <a:spcAft>
                <a:spcPts val="0"/>
              </a:spcAft>
              <a:defRPr/>
            </a:pPr>
            <a:r>
              <a:rPr lang="en-US" dirty="0">
                <a:ea typeface="+mj-ea"/>
                <a:cs typeface="+mj-cs"/>
              </a:rPr>
              <a:t>The Neuron</a:t>
            </a:r>
          </a:p>
        </p:txBody>
      </p:sp>
      <p:sp>
        <p:nvSpPr>
          <p:cNvPr id="8198" name="Rectangle 6"/>
          <p:cNvSpPr>
            <a:spLocks noGrp="1" noChangeArrowheads="1"/>
          </p:cNvSpPr>
          <p:nvPr>
            <p:ph type="subTitle" idx="1"/>
          </p:nvPr>
        </p:nvSpPr>
        <p:spPr>
          <a:xfrm>
            <a:off x="756822" y="3401366"/>
            <a:ext cx="6248400" cy="2665413"/>
          </a:xfrm>
        </p:spPr>
        <p:txBody>
          <a:bodyPr rtlCol="0">
            <a:normAutofit/>
          </a:bodyPr>
          <a:lstStyle/>
          <a:p>
            <a:pPr algn="ctr" eaLnBrk="1" fontAlgn="auto" hangingPunct="1">
              <a:spcBef>
                <a:spcPct val="40000"/>
              </a:spcBef>
              <a:spcAft>
                <a:spcPts val="0"/>
              </a:spcAft>
              <a:buFont typeface="Arial" pitchFamily="34" charset="0"/>
              <a:buNone/>
              <a:defRPr/>
            </a:pPr>
            <a:r>
              <a:rPr lang="en-US" dirty="0" smtClean="0">
                <a:ea typeface="+mn-ea"/>
                <a:cs typeface="+mn-cs"/>
              </a:rPr>
              <a:t>        </a:t>
            </a:r>
            <a:endParaRPr lang="en-US" dirty="0">
              <a:ea typeface="+mn-ea"/>
              <a:cs typeface="+mn-cs"/>
            </a:endParaRPr>
          </a:p>
        </p:txBody>
      </p:sp>
    </p:spTree>
    <p:extLst>
      <p:ext uri="{BB962C8B-B14F-4D97-AF65-F5344CB8AC3E}">
        <p14:creationId xmlns:p14="http://schemas.microsoft.com/office/powerpoint/2010/main" val="2892411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6968" y="923758"/>
            <a:ext cx="2844800" cy="2844800"/>
          </a:xfrm>
          <a:prstGeom prst="rect">
            <a:avLst/>
          </a:prstGeom>
        </p:spPr>
      </p:pic>
      <p:sp>
        <p:nvSpPr>
          <p:cNvPr id="5" name="TextBox 4"/>
          <p:cNvSpPr txBox="1"/>
          <p:nvPr/>
        </p:nvSpPr>
        <p:spPr>
          <a:xfrm>
            <a:off x="1082842" y="541058"/>
            <a:ext cx="1184977" cy="369332"/>
          </a:xfrm>
          <a:prstGeom prst="rect">
            <a:avLst/>
          </a:prstGeom>
          <a:noFill/>
        </p:spPr>
        <p:txBody>
          <a:bodyPr wrap="none" rtlCol="0">
            <a:spAutoFit/>
          </a:bodyPr>
          <a:lstStyle/>
          <a:p>
            <a:r>
              <a:rPr lang="en-US" dirty="0" smtClean="0"/>
              <a:t>NEURON</a:t>
            </a:r>
            <a:endParaRPr lang="en-US" dirty="0"/>
          </a:p>
        </p:txBody>
      </p:sp>
      <p:pic>
        <p:nvPicPr>
          <p:cNvPr id="6" name="Picture 5"/>
          <p:cNvPicPr>
            <a:picLocks noChangeAspect="1"/>
          </p:cNvPicPr>
          <p:nvPr/>
        </p:nvPicPr>
        <p:blipFill>
          <a:blip r:embed="rId4"/>
          <a:stretch>
            <a:fillRect/>
          </a:stretch>
        </p:blipFill>
        <p:spPr>
          <a:xfrm>
            <a:off x="4461710" y="2414336"/>
            <a:ext cx="4445000" cy="3594100"/>
          </a:xfrm>
          <a:prstGeom prst="rect">
            <a:avLst/>
          </a:prstGeom>
        </p:spPr>
      </p:pic>
      <p:sp>
        <p:nvSpPr>
          <p:cNvPr id="7" name="TextBox 6"/>
          <p:cNvSpPr txBox="1"/>
          <p:nvPr/>
        </p:nvSpPr>
        <p:spPr>
          <a:xfrm>
            <a:off x="5386228" y="2045004"/>
            <a:ext cx="1463487" cy="369332"/>
          </a:xfrm>
          <a:prstGeom prst="rect">
            <a:avLst/>
          </a:prstGeom>
          <a:noFill/>
        </p:spPr>
        <p:txBody>
          <a:bodyPr wrap="none" rtlCol="0">
            <a:spAutoFit/>
          </a:bodyPr>
          <a:lstStyle/>
          <a:p>
            <a:r>
              <a:rPr lang="en-US" dirty="0" smtClean="0"/>
              <a:t>GLIAL CELL</a:t>
            </a:r>
            <a:endParaRPr lang="en-US" dirty="0"/>
          </a:p>
        </p:txBody>
      </p:sp>
    </p:spTree>
    <p:extLst>
      <p:ext uri="{BB962C8B-B14F-4D97-AF65-F5344CB8AC3E}">
        <p14:creationId xmlns:p14="http://schemas.microsoft.com/office/powerpoint/2010/main" val="353860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THE NEURON</a:t>
            </a:r>
            <a:endParaRPr lang="en-US" dirty="0"/>
          </a:p>
        </p:txBody>
      </p:sp>
      <p:pic>
        <p:nvPicPr>
          <p:cNvPr id="3" name="Picture 2"/>
          <p:cNvPicPr>
            <a:picLocks noChangeAspect="1"/>
          </p:cNvPicPr>
          <p:nvPr/>
        </p:nvPicPr>
        <p:blipFill>
          <a:blip r:embed="rId3"/>
          <a:stretch>
            <a:fillRect/>
          </a:stretch>
        </p:blipFill>
        <p:spPr>
          <a:xfrm>
            <a:off x="0" y="1524000"/>
            <a:ext cx="9144000" cy="4914900"/>
          </a:xfrm>
          <a:prstGeom prst="rect">
            <a:avLst/>
          </a:prstGeom>
        </p:spPr>
      </p:pic>
    </p:spTree>
    <p:extLst>
      <p:ext uri="{BB962C8B-B14F-4D97-AF65-F5344CB8AC3E}">
        <p14:creationId xmlns:p14="http://schemas.microsoft.com/office/powerpoint/2010/main" val="18775475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010204"/>
      </a:dk2>
      <a:lt2>
        <a:srgbClr val="EEECE1"/>
      </a:lt2>
      <a:accent1>
        <a:srgbClr val="FF6C2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886</TotalTime>
  <Words>4196</Words>
  <Application>Microsoft Office PowerPoint</Application>
  <PresentationFormat>On-screen Show (4:3)</PresentationFormat>
  <Paragraphs>428</Paragraphs>
  <Slides>56</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ＭＳ Ｐゴシック</vt:lpstr>
      <vt:lpstr>Arial</vt:lpstr>
      <vt:lpstr>Calibri</vt:lpstr>
      <vt:lpstr>Wingdings</vt:lpstr>
      <vt:lpstr>Clarity</vt:lpstr>
      <vt:lpstr>biopsychology</vt:lpstr>
      <vt:lpstr>PowerPoint Presentation</vt:lpstr>
      <vt:lpstr>Today’s search for the biology of the self:  biological psychology</vt:lpstr>
      <vt:lpstr>Historical Foundations </vt:lpstr>
      <vt:lpstr>Phrenology (Franz Joseph Gall,1796) </vt:lpstr>
      <vt:lpstr>The Human Brain</vt:lpstr>
      <vt:lpstr>The Neuron</vt:lpstr>
      <vt:lpstr>PowerPoint Presentation</vt:lpstr>
      <vt:lpstr>STRUCTURE OF THE NEURON</vt:lpstr>
      <vt:lpstr>HOW NEURONS COMMUNICATE</vt:lpstr>
      <vt:lpstr>Action potential: a neural impulse that travels down an axon like a wave</vt:lpstr>
      <vt:lpstr>PowerPoint Presentation</vt:lpstr>
      <vt:lpstr>The Synapse</vt:lpstr>
      <vt:lpstr>Neurotransmitters</vt:lpstr>
      <vt:lpstr>Reuptake:  Recycling Neurotransmitters [NTs]</vt:lpstr>
      <vt:lpstr>PowerPoint Presentation</vt:lpstr>
      <vt:lpstr>Neurotransmitters, drugs, and poisons </vt:lpstr>
      <vt:lpstr>PowerPoint Presentation</vt:lpstr>
      <vt:lpstr>Neurotransmitters</vt:lpstr>
      <vt:lpstr>Acetylcholine (ACh)</vt:lpstr>
      <vt:lpstr>Dopamine</vt:lpstr>
      <vt:lpstr>Serotonin and Norepinephrine</vt:lpstr>
      <vt:lpstr>GABA and Glutamate</vt:lpstr>
      <vt:lpstr>GABA and Spastic Cerebral Palsy</vt:lpstr>
      <vt:lpstr>GABA and Spastic Cerebral Palsy</vt:lpstr>
      <vt:lpstr>Endorphins</vt:lpstr>
      <vt:lpstr>The brain</vt:lpstr>
      <vt:lpstr>The Brainstem: Pons and Medulla</vt:lpstr>
      <vt:lpstr>The Thalamus (“Inner Chamber”)</vt:lpstr>
      <vt:lpstr>Reticular (“Netlike”) Formation</vt:lpstr>
      <vt:lpstr>Cerebellum (“little brain”)</vt:lpstr>
      <vt:lpstr>PowerPoint Presentation</vt:lpstr>
      <vt:lpstr>The Amygdala</vt:lpstr>
      <vt:lpstr>The Hypothalamus:</vt:lpstr>
      <vt:lpstr>The Cerebral Cortex  The lobes consist of:</vt:lpstr>
      <vt:lpstr>The Lobes of the Cerebral Cortex:  Preview</vt:lpstr>
      <vt:lpstr>Research Methods</vt:lpstr>
      <vt:lpstr>Investigating the Brain  and Mind:</vt:lpstr>
      <vt:lpstr>Studying cases of brain damage</vt:lpstr>
      <vt:lpstr>Intentional brain damage:  </vt:lpstr>
      <vt:lpstr>We can stimulate parts of the brain  to see what happens</vt:lpstr>
      <vt:lpstr>PowerPoint Presentation</vt:lpstr>
      <vt:lpstr>Electroencephalography (EEG) </vt:lpstr>
      <vt:lpstr>Transcranial Magnetic Stimulation (TMS)</vt:lpstr>
      <vt:lpstr>Positron Emission Tomography (PET)</vt:lpstr>
      <vt:lpstr>Magnetic Resonance Imaging (MRI)</vt:lpstr>
      <vt:lpstr>Functional MRI (fMRI)</vt:lpstr>
      <vt:lpstr>PowerPoint Presentation</vt:lpstr>
      <vt:lpstr>The Nervous System</vt:lpstr>
      <vt:lpstr>The Inner and Outer Parts of the Nervous System</vt:lpstr>
      <vt:lpstr>Types of Neurons</vt:lpstr>
      <vt:lpstr>More Parts of the Nervous System</vt:lpstr>
      <vt:lpstr>The Autonomic Nervous System:  </vt:lpstr>
      <vt:lpstr>The Body’s “Slow but Sure”  Endocrine Message System</vt:lpstr>
      <vt:lpstr>Adrenal Glands</vt:lpstr>
      <vt:lpstr>The Pituitary Gland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Dorothy Buchli</dc:creator>
  <cp:lastModifiedBy>Yoshi</cp:lastModifiedBy>
  <cp:revision>62</cp:revision>
  <dcterms:created xsi:type="dcterms:W3CDTF">2016-08-21T15:49:22Z</dcterms:created>
  <dcterms:modified xsi:type="dcterms:W3CDTF">2016-09-18T21:04:09Z</dcterms:modified>
</cp:coreProperties>
</file>